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32918400" cy="219456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8" d="100"/>
          <a:sy n="18" d="100"/>
        </p:scale>
        <p:origin x="13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14800" y="3591561"/>
            <a:ext cx="24688800" cy="764032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11526521"/>
            <a:ext cx="24688800" cy="5298439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0" y="1168400"/>
            <a:ext cx="7098030" cy="185978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0" y="1168400"/>
            <a:ext cx="20882610" cy="185978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5" y="5471163"/>
            <a:ext cx="28392120" cy="9128759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5" y="14686283"/>
            <a:ext cx="28392120" cy="480059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5842000"/>
            <a:ext cx="13990320" cy="13924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5842000"/>
            <a:ext cx="13990320" cy="13924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7" y="1168402"/>
            <a:ext cx="28392120" cy="42418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29" y="5379721"/>
            <a:ext cx="13926026" cy="263651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29" y="8016240"/>
            <a:ext cx="13926026" cy="11790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0" y="5379721"/>
            <a:ext cx="13994607" cy="263651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0" y="8016240"/>
            <a:ext cx="13994607" cy="117906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9" y="1463040"/>
            <a:ext cx="10617041" cy="51206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7" y="3159761"/>
            <a:ext cx="16664940" cy="15595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9" y="6583680"/>
            <a:ext cx="10617041" cy="12197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9" y="1463040"/>
            <a:ext cx="10617041" cy="512064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7" y="3159761"/>
            <a:ext cx="16664940" cy="15595600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29" y="6583680"/>
            <a:ext cx="10617041" cy="1219708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1168402"/>
            <a:ext cx="28392120" cy="4241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5842000"/>
            <a:ext cx="28392120" cy="139242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20340321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20340321"/>
            <a:ext cx="1110996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20340321"/>
            <a:ext cx="7406640" cy="1168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s://doi.org/10.1016/j.pneurobio.2019.01.008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hyperlink" Target="https://doi.org/10.1007/s12311-020-01168-w" TargetMode="External"/><Relationship Id="rId17" Type="http://schemas.openxmlformats.org/officeDocument/2006/relationships/image" Target="../media/image9.png"/><Relationship Id="rId2" Type="http://schemas.openxmlformats.org/officeDocument/2006/relationships/video" Target="../media/media1.mp4"/><Relationship Id="rId16" Type="http://schemas.openxmlformats.org/officeDocument/2006/relationships/hyperlink" Target="https://doi.org/10.1016/j.neucom.2015.07.145" TargetMode="External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hyperlink" Target="https://doi.org/10.1016/j.cortex.2009.11.008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hyperlink" Target="https://doi.org/10.1016/j.nicl.2016.10.013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s://doi.org/10.1016/j.pneurobio.2019.01.008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hyperlink" Target="https://doi.org/10.1007/s12311-020-01168-w" TargetMode="External"/><Relationship Id="rId17" Type="http://schemas.openxmlformats.org/officeDocument/2006/relationships/image" Target="../media/image9.png"/><Relationship Id="rId2" Type="http://schemas.openxmlformats.org/officeDocument/2006/relationships/video" Target="../media/media2.mp4"/><Relationship Id="rId16" Type="http://schemas.openxmlformats.org/officeDocument/2006/relationships/hyperlink" Target="https://doi.org/10.1016/j.neucom.2015.07.145" TargetMode="External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hyperlink" Target="https://doi.org/10.1016/j.cortex.2009.11.008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hyperlink" Target="https://doi.org/10.1016/j.nicl.2016.10.013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hyperlink" Target="https://doi.org/10.1016/j.pneurobio.2019.01.008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12" Type="http://schemas.openxmlformats.org/officeDocument/2006/relationships/hyperlink" Target="https://doi.org/10.1007/s12311-020-01168-w" TargetMode="External"/><Relationship Id="rId17" Type="http://schemas.openxmlformats.org/officeDocument/2006/relationships/image" Target="../media/image10.png"/><Relationship Id="rId2" Type="http://schemas.openxmlformats.org/officeDocument/2006/relationships/video" Target="../media/media3.mp4"/><Relationship Id="rId16" Type="http://schemas.openxmlformats.org/officeDocument/2006/relationships/hyperlink" Target="https://doi.org/10.1016/j.neucom.2015.07.145" TargetMode="External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jpeg"/><Relationship Id="rId15" Type="http://schemas.openxmlformats.org/officeDocument/2006/relationships/hyperlink" Target="https://doi.org/10.1016/j.cortex.2009.11.008" TargetMode="External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hyperlink" Target="https://doi.org/10.1016/j.nicl.2016.10.01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AD9859D-3249-615B-4F13-76B8818F3C7F}"/>
              </a:ext>
            </a:extLst>
          </p:cNvPr>
          <p:cNvSpPr txBox="1"/>
          <p:nvPr/>
        </p:nvSpPr>
        <p:spPr>
          <a:xfrm>
            <a:off x="6731517" y="281353"/>
            <a:ext cx="19470108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76000"/>
                    <a:lumOff val="24000"/>
                  </a:schemeClr>
                </a:solidFill>
              </a:rPr>
              <a:t>PREDICTING DEFICITS IN ACTION PREDICTION FROM TUMOR LOCATION</a:t>
            </a:r>
          </a:p>
          <a:p>
            <a:pPr algn="ctr"/>
            <a:r>
              <a:rPr lang="en-US" sz="4400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Sally Henley, Ogechi Onyewu, Rebecca Tegiacchi</a:t>
            </a:r>
            <a:endParaRPr lang="en-US" sz="18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2A3447-365D-28E5-6CE8-4BA0BF0082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79592" y="292211"/>
            <a:ext cx="2709834" cy="259243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C2AD16C-F8FD-62D3-E949-C769803BAEA3}"/>
              </a:ext>
            </a:extLst>
          </p:cNvPr>
          <p:cNvGrpSpPr/>
          <p:nvPr/>
        </p:nvGrpSpPr>
        <p:grpSpPr>
          <a:xfrm>
            <a:off x="187409" y="1341049"/>
            <a:ext cx="10057541" cy="11907350"/>
            <a:chOff x="-62849" y="705781"/>
            <a:chExt cx="10057541" cy="119073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14BEFA6-0133-0E7A-3F7F-09109ABAC95E}"/>
                </a:ext>
              </a:extLst>
            </p:cNvPr>
            <p:cNvSpPr txBox="1"/>
            <p:nvPr/>
          </p:nvSpPr>
          <p:spPr>
            <a:xfrm>
              <a:off x="-57872" y="8253724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DATA SET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E3EA685-B6E6-84A7-01D4-2107384AA683}"/>
                </a:ext>
              </a:extLst>
            </p:cNvPr>
            <p:cNvSpPr txBox="1"/>
            <p:nvPr/>
          </p:nvSpPr>
          <p:spPr>
            <a:xfrm>
              <a:off x="-62849" y="8877772"/>
              <a:ext cx="10057541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From Butti et al. 2020 </a:t>
              </a:r>
              <a:endParaRPr lang="en-US"/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N=61 patients with either supratentorial, infratentorial or no lesion (N=21 each)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2718D67-DA14-069B-59F9-F7BBECDA8F52}"/>
                </a:ext>
              </a:extLst>
            </p:cNvPr>
            <p:cNvSpPr txBox="1"/>
            <p:nvPr/>
          </p:nvSpPr>
          <p:spPr>
            <a:xfrm>
              <a:off x="41774" y="705781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BACKGROUND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FBE9432-7D41-4E23-E89C-B3119BEF0A47}"/>
                </a:ext>
              </a:extLst>
            </p:cNvPr>
            <p:cNvSpPr txBox="1"/>
            <p:nvPr/>
          </p:nvSpPr>
          <p:spPr>
            <a:xfrm>
              <a:off x="4679" y="1340740"/>
              <a:ext cx="9948391" cy="213910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200" b="1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Universal Cerebellar Transform Theory</a:t>
              </a:r>
              <a:r>
                <a:rPr lang="en-US" sz="3200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:</a:t>
              </a:r>
              <a:r>
                <a:rPr lang="en-US" sz="3200"/>
                <a:t> the cerebellum uses prediction and error signaling from inputs in the cerebro-cerebellar loops to generate models used for action prediction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92CB6DD-63D8-4754-99BB-EC4882CC82F1}"/>
                </a:ext>
              </a:extLst>
            </p:cNvPr>
            <p:cNvGrpSpPr/>
            <p:nvPr/>
          </p:nvGrpSpPr>
          <p:grpSpPr>
            <a:xfrm>
              <a:off x="923" y="3299022"/>
              <a:ext cx="9954728" cy="4971794"/>
              <a:chOff x="923" y="3299022"/>
              <a:chExt cx="9954728" cy="4971794"/>
            </a:xfrm>
          </p:grpSpPr>
          <p:pic>
            <p:nvPicPr>
              <p:cNvPr id="2" name="Picture 1" descr="Figure 2">
                <a:extLst>
                  <a:ext uri="{FF2B5EF4-FFF2-40B4-BE49-F238E27FC236}">
                    <a16:creationId xmlns:a16="http://schemas.microsoft.com/office/drawing/2014/main" id="{8718AF7A-5352-1ACD-00EB-2A6D900C78E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9471" t="50139" r="2089" b="170"/>
              <a:stretch>
                <a:fillRect/>
              </a:stretch>
            </p:blipFill>
            <p:spPr>
              <a:xfrm>
                <a:off x="923" y="3299022"/>
                <a:ext cx="9954728" cy="4971794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A957DF90-AAD6-AA2A-CF4C-1D13BC899363}"/>
                  </a:ext>
                </a:extLst>
              </p:cNvPr>
              <p:cNvSpPr txBox="1"/>
              <p:nvPr/>
            </p:nvSpPr>
            <p:spPr>
              <a:xfrm>
                <a:off x="6356" y="7701310"/>
                <a:ext cx="2322122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ea typeface="+mn-lt"/>
                    <a:cs typeface="+mn-lt"/>
                  </a:rPr>
                  <a:t>Sokolov et al. 2017</a:t>
                </a:r>
              </a:p>
            </p:txBody>
          </p:sp>
        </p:grpSp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C84F471F-505A-CE47-E3D3-042D98986726}"/>
                </a:ext>
              </a:extLst>
            </p:cNvPr>
            <p:cNvSpPr txBox="1"/>
            <p:nvPr/>
          </p:nvSpPr>
          <p:spPr>
            <a:xfrm>
              <a:off x="-54360" y="11043471"/>
              <a:ext cx="9997855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buFont typeface="Calibri"/>
                <a:buChar char="-"/>
              </a:pPr>
              <a:r>
                <a:rPr lang="en-US" sz="3200"/>
                <a:t>Can we predict performance accuracy on an action prediction task based on lesion location within the brain?</a:t>
              </a:r>
              <a:endParaRPr lang="en-US"/>
            </a:p>
          </p:txBody>
        </p:sp>
        <p:sp>
          <p:nvSpPr>
            <p:cNvPr id="33" name="TextBox 12">
              <a:extLst>
                <a:ext uri="{FF2B5EF4-FFF2-40B4-BE49-F238E27FC236}">
                  <a16:creationId xmlns:a16="http://schemas.microsoft.com/office/drawing/2014/main" id="{64664C01-C33F-A43A-93B8-BC3A16A1DC83}"/>
                </a:ext>
              </a:extLst>
            </p:cNvPr>
            <p:cNvSpPr txBox="1"/>
            <p:nvPr/>
          </p:nvSpPr>
          <p:spPr>
            <a:xfrm>
              <a:off x="-47452" y="10427270"/>
              <a:ext cx="10002073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RESEARCH QUESTION AND HYPOTHESES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D77F9DF-DD94-AEA1-846F-9CD28FA54683}"/>
              </a:ext>
            </a:extLst>
          </p:cNvPr>
          <p:cNvSpPr txBox="1"/>
          <p:nvPr/>
        </p:nvSpPr>
        <p:spPr>
          <a:xfrm>
            <a:off x="234267" y="19244587"/>
            <a:ext cx="7276448" cy="61555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2: Resampling using Bootstrap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2FBD057-832C-AA74-AA6F-E3593B716926}"/>
              </a:ext>
            </a:extLst>
          </p:cNvPr>
          <p:cNvSpPr txBox="1"/>
          <p:nvPr/>
        </p:nvSpPr>
        <p:spPr>
          <a:xfrm>
            <a:off x="225906" y="19896155"/>
            <a:ext cx="10132608" cy="2062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Calibri"/>
              <a:buChar char="-"/>
            </a:pPr>
            <a:r>
              <a:rPr lang="en-US" sz="3200">
                <a:latin typeface="Aptos"/>
                <a:ea typeface="Aptos"/>
                <a:cs typeface="Aptos"/>
              </a:rPr>
              <a:t>Bootstrapping allows us to improve the stability of regression and classification models and reduces variance and the chance of overfitting. </a:t>
            </a:r>
            <a:endParaRPr lang="en-US">
              <a:latin typeface="Aptos"/>
              <a:ea typeface="Aptos"/>
              <a:cs typeface="Aptos"/>
            </a:endParaRPr>
          </a:p>
          <a:p>
            <a:pPr marL="457200" indent="-457200">
              <a:buFont typeface="Calibri"/>
              <a:buChar char="-"/>
            </a:pPr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B = 500, Bootstrap MSE = 0.336</a:t>
            </a:r>
          </a:p>
        </p:txBody>
      </p:sp>
      <p:sp>
        <p:nvSpPr>
          <p:cNvPr id="35" name="TextBox 12">
            <a:extLst>
              <a:ext uri="{FF2B5EF4-FFF2-40B4-BE49-F238E27FC236}">
                <a16:creationId xmlns:a16="http://schemas.microsoft.com/office/drawing/2014/main" id="{B500B51A-DE19-DA1C-8728-1DA7AC4DC400}"/>
              </a:ext>
            </a:extLst>
          </p:cNvPr>
          <p:cNvSpPr txBox="1"/>
          <p:nvPr/>
        </p:nvSpPr>
        <p:spPr>
          <a:xfrm>
            <a:off x="218424" y="13180823"/>
            <a:ext cx="10002073" cy="113877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1: Assessing Multicollinearity using linear regression</a:t>
            </a:r>
            <a:endParaRPr lang="en-US" sz="34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4181CB2F-5777-D708-3746-3FF801386694}"/>
              </a:ext>
            </a:extLst>
          </p:cNvPr>
          <p:cNvSpPr txBox="1"/>
          <p:nvPr/>
        </p:nvSpPr>
        <p:spPr>
          <a:xfrm>
            <a:off x="225316" y="18329248"/>
            <a:ext cx="10055607" cy="9541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Removed: 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Age, </a:t>
            </a:r>
            <a:r>
              <a:rPr lang="en-US" sz="2800" b="1" err="1">
                <a:solidFill>
                  <a:srgbClr val="212529"/>
                </a:solidFill>
                <a:ea typeface="+mn-lt"/>
                <a:cs typeface="+mn-lt"/>
              </a:rPr>
              <a:t>AgeMonths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, Age at diagnosis, Time since diagnosis, Tumor type, Affect Rec. Raw scores</a:t>
            </a:r>
            <a:endParaRPr lang="en-US" sz="3200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37" name="Picture 3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981E26A6-147C-81F5-57E3-0DE1306058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607" y="14339395"/>
            <a:ext cx="10059236" cy="393632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9A3213D5-8576-6FBA-000B-147F88523DA8}"/>
              </a:ext>
            </a:extLst>
          </p:cNvPr>
          <p:cNvGrpSpPr/>
          <p:nvPr/>
        </p:nvGrpSpPr>
        <p:grpSpPr>
          <a:xfrm>
            <a:off x="10616664" y="3560493"/>
            <a:ext cx="11203807" cy="17990473"/>
            <a:chOff x="10616664" y="3560493"/>
            <a:chExt cx="11203807" cy="17990473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5C5B2462-3201-F086-D296-00EA33735E0F}"/>
                </a:ext>
              </a:extLst>
            </p:cNvPr>
            <p:cNvGrpSpPr/>
            <p:nvPr/>
          </p:nvGrpSpPr>
          <p:grpSpPr>
            <a:xfrm>
              <a:off x="10616664" y="14987525"/>
              <a:ext cx="11203807" cy="6563441"/>
              <a:chOff x="21570214" y="3514212"/>
              <a:chExt cx="11203807" cy="6563441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66A1DAD-F15E-497E-7BC2-0FAC334515E4}"/>
                  </a:ext>
                </a:extLst>
              </p:cNvPr>
              <p:cNvSpPr txBox="1"/>
              <p:nvPr/>
            </p:nvSpPr>
            <p:spPr>
              <a:xfrm>
                <a:off x="21651589" y="4131640"/>
                <a:ext cx="10721021" cy="21006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Helps reduce multicollinearity and the variance of estimates by constraining the coefficient estimates toward 0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Ridge MSE = 0.248</a:t>
                </a:r>
              </a:p>
            </p:txBody>
          </p:sp>
          <p:pic>
            <p:nvPicPr>
              <p:cNvPr id="32" name="Picture 31" descr="A graph of a curve&#10;&#10;AI-generated content may be incorrect.">
                <a:extLst>
                  <a:ext uri="{FF2B5EF4-FFF2-40B4-BE49-F238E27FC236}">
                    <a16:creationId xmlns:a16="http://schemas.microsoft.com/office/drawing/2014/main" id="{6A3DBB37-0C85-75D2-1BB6-69214D42BA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70214" y="6227545"/>
                <a:ext cx="6063916" cy="3830855"/>
              </a:xfrm>
              <a:prstGeom prst="rect">
                <a:avLst/>
              </a:prstGeom>
            </p:spPr>
          </p:pic>
          <p:pic>
            <p:nvPicPr>
              <p:cNvPr id="46" name="Picture 45" descr="A graph with numbers and lines&#10;&#10;AI-generated content may be incorrect.">
                <a:extLst>
                  <a:ext uri="{FF2B5EF4-FFF2-40B4-BE49-F238E27FC236}">
                    <a16:creationId xmlns:a16="http://schemas.microsoft.com/office/drawing/2014/main" id="{8D5E549C-8429-C43D-2843-ED8D858D43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518627" y="6285298"/>
                <a:ext cx="5255394" cy="3792355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BD84C98-543D-FA84-4953-F038D9949A51}"/>
                  </a:ext>
                </a:extLst>
              </p:cNvPr>
              <p:cNvSpPr txBox="1"/>
              <p:nvPr/>
            </p:nvSpPr>
            <p:spPr>
              <a:xfrm>
                <a:off x="21683197" y="3514212"/>
                <a:ext cx="2890233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6: Ridge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CA94DD6-D438-D2F1-8058-0E030B1D5FF4}"/>
                </a:ext>
              </a:extLst>
            </p:cNvPr>
            <p:cNvGrpSpPr/>
            <p:nvPr/>
          </p:nvGrpSpPr>
          <p:grpSpPr>
            <a:xfrm>
              <a:off x="10892149" y="3560493"/>
              <a:ext cx="10334406" cy="11503043"/>
              <a:chOff x="10892149" y="3560493"/>
              <a:chExt cx="10334406" cy="1150304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DC4C6FAB-EFF9-F210-4238-4E54E28762F3}"/>
                  </a:ext>
                </a:extLst>
              </p:cNvPr>
              <p:cNvSpPr txBox="1"/>
              <p:nvPr/>
            </p:nvSpPr>
            <p:spPr>
              <a:xfrm>
                <a:off x="10916849" y="4171021"/>
                <a:ext cx="10220508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latin typeface="Aptos"/>
                    <a:ea typeface="+mn-lt"/>
                    <a:cs typeface="+mn-lt"/>
                  </a:rPr>
                  <a:t>PCA seeks a small number of variables that are as interesting as possible, removing multicollinearity and providing low variance</a:t>
                </a:r>
                <a:endParaRPr lang="en-US">
                  <a:latin typeface="Aptos"/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PCA MSE = 0.431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955F12BF-9036-C1F8-8CAC-62B6EDF230D2}"/>
                  </a:ext>
                </a:extLst>
              </p:cNvPr>
              <p:cNvSpPr txBox="1"/>
              <p:nvPr/>
            </p:nvSpPr>
            <p:spPr>
              <a:xfrm>
                <a:off x="10892149" y="6847568"/>
                <a:ext cx="10182007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 dirty="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of obtaining principal components, used to improve the prediction of the response.</a:t>
                </a:r>
                <a:endParaRPr lang="en-US" dirty="0"/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 dirty="0">
                    <a:solidFill>
                      <a:srgbClr val="000000"/>
                    </a:solidFill>
                    <a:ea typeface="+mn-lt"/>
                    <a:cs typeface="+mn-lt"/>
                  </a:rPr>
                  <a:t>PLS MSE = 0.393</a:t>
                </a:r>
                <a:endParaRPr lang="en-US" dirty="0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E23BBDF8-A078-1023-F358-0F3D46E65E6F}"/>
                  </a:ext>
                </a:extLst>
              </p:cNvPr>
              <p:cNvGrpSpPr/>
              <p:nvPr/>
            </p:nvGrpSpPr>
            <p:grpSpPr>
              <a:xfrm>
                <a:off x="10902902" y="8904360"/>
                <a:ext cx="10323653" cy="6159176"/>
                <a:chOff x="10979904" y="11560932"/>
                <a:chExt cx="10323653" cy="6159176"/>
              </a:xfrm>
            </p:grpSpPr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EBA4C8A4-BCDB-CD6A-C380-DD9A6FFFE4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001676" y="13735251"/>
                  <a:ext cx="5332397" cy="3869359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84CCF8A5-3E1B-07C0-6DA6-8DF6066FED3B}"/>
                    </a:ext>
                  </a:extLst>
                </p:cNvPr>
                <p:cNvSpPr txBox="1"/>
                <p:nvPr/>
              </p:nvSpPr>
              <p:spPr>
                <a:xfrm>
                  <a:off x="10986797" y="12197610"/>
                  <a:ext cx="10316760" cy="1569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Least absolute selection and shrinkage operator, uses the L1 norm to minimize SSE</a:t>
                  </a:r>
                  <a:endParaRPr lang="en-US">
                    <a:solidFill>
                      <a:srgbClr val="000000"/>
                    </a:solidFill>
                    <a:ea typeface="+mn-lt"/>
                    <a:cs typeface="+mn-lt"/>
                  </a:endParaRPr>
                </a:p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Lasso MSE = 0.300</a:t>
                  </a:r>
                </a:p>
              </p:txBody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5688E846-4753-8888-F098-4824065A8060}"/>
                    </a:ext>
                  </a:extLst>
                </p:cNvPr>
                <p:cNvGrpSpPr/>
                <p:nvPr/>
              </p:nvGrpSpPr>
              <p:grpSpPr>
                <a:xfrm>
                  <a:off x="16218568" y="13773748"/>
                  <a:ext cx="5062889" cy="3946360"/>
                  <a:chOff x="9923646" y="4148488"/>
                  <a:chExt cx="8662737" cy="6140919"/>
                </a:xfrm>
              </p:grpSpPr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259F2437-0D67-B47F-F418-FB108AE3EE2C}"/>
                      </a:ext>
                    </a:extLst>
                  </p:cNvPr>
                  <p:cNvSpPr txBox="1"/>
                  <p:nvPr/>
                </p:nvSpPr>
                <p:spPr>
                  <a:xfrm>
                    <a:off x="10027982" y="4342601"/>
                    <a:ext cx="2342719" cy="369332"/>
                  </a:xfrm>
                  <a:prstGeom prst="rect">
                    <a:avLst/>
                  </a:prstGeom>
                  <a:noFill/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spAutoFit/>
                  </a:bodyPr>
                  <a:lstStyle/>
                  <a:p>
                    <a:pPr algn="l"/>
                    <a:r>
                      <a:rPr lang="en-US"/>
                      <a:t>LASSO</a:t>
                    </a:r>
                  </a:p>
                </p:txBody>
              </p:sp>
              <p:pic>
                <p:nvPicPr>
                  <p:cNvPr id="13" name="Picture 12" descr="A graph with numbers and a line&#10;&#10;AI-generated content may be incorrect.">
                    <a:extLst>
                      <a:ext uri="{FF2B5EF4-FFF2-40B4-BE49-F238E27FC236}">
                        <a16:creationId xmlns:a16="http://schemas.microsoft.com/office/drawing/2014/main" id="{FB3C07BA-0BFC-2D5A-F737-0D58E303E60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9923646" y="4148488"/>
                    <a:ext cx="8662737" cy="614091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6D9297C7-C9FC-6317-7FFF-286E31226D99}"/>
                    </a:ext>
                  </a:extLst>
                </p:cNvPr>
                <p:cNvSpPr txBox="1"/>
                <p:nvPr/>
              </p:nvSpPr>
              <p:spPr>
                <a:xfrm>
                  <a:off x="10979904" y="11560932"/>
                  <a:ext cx="3044237" cy="615553"/>
                </a:xfrm>
                <a:prstGeom prst="rect">
                  <a:avLst/>
                </a:prstGeom>
                <a:noFill/>
                <a:ln w="28575"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3400" b="1">
                      <a:solidFill>
                        <a:schemeClr val="tx2">
                          <a:lumMod val="25000"/>
                          <a:lumOff val="75000"/>
                        </a:schemeClr>
                      </a:solidFill>
                    </a:rPr>
                    <a:t>Step 5: Lasso</a:t>
                  </a: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8627EDF4-DD0B-E49B-1829-2C4B2F16F2DA}"/>
                  </a:ext>
                </a:extLst>
              </p:cNvPr>
              <p:cNvSpPr txBox="1"/>
              <p:nvPr/>
            </p:nvSpPr>
            <p:spPr>
              <a:xfrm>
                <a:off x="10911409" y="3560493"/>
                <a:ext cx="8623984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3: Principal Components Analysis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DFCCA0CE-FEEF-2440-29D2-E820DBF0EF0F}"/>
                  </a:ext>
                </a:extLst>
              </p:cNvPr>
              <p:cNvSpPr txBox="1"/>
              <p:nvPr/>
            </p:nvSpPr>
            <p:spPr>
              <a:xfrm>
                <a:off x="10904506" y="6249391"/>
                <a:ext cx="5912567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4: Partial Least Squares 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0316C9F-7440-B6DB-13C5-5488EDF6E0CA}"/>
              </a:ext>
            </a:extLst>
          </p:cNvPr>
          <p:cNvGrpSpPr/>
          <p:nvPr/>
        </p:nvGrpSpPr>
        <p:grpSpPr>
          <a:xfrm>
            <a:off x="21844094" y="3552713"/>
            <a:ext cx="10761478" cy="18340675"/>
            <a:chOff x="21497584" y="3552713"/>
            <a:chExt cx="10761478" cy="1834067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E78453F9-AD6D-5B05-AAB6-2F3D4E30BACE}"/>
                </a:ext>
              </a:extLst>
            </p:cNvPr>
            <p:cNvGrpSpPr/>
            <p:nvPr/>
          </p:nvGrpSpPr>
          <p:grpSpPr>
            <a:xfrm>
              <a:off x="21683197" y="12061446"/>
              <a:ext cx="10397938" cy="2206339"/>
              <a:chOff x="10922153" y="11098919"/>
              <a:chExt cx="10397938" cy="2206339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25ADA12-D025-59C9-1ED5-40088B7D38C8}"/>
                  </a:ext>
                </a:extLst>
              </p:cNvPr>
              <p:cNvSpPr txBox="1"/>
              <p:nvPr/>
            </p:nvSpPr>
            <p:spPr>
              <a:xfrm>
                <a:off x="10922153" y="11098919"/>
                <a:ext cx="10397938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9: SVM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B404DE71-CBD2-6B72-CDE0-9D2C40B09D14}"/>
                  </a:ext>
                </a:extLst>
              </p:cNvPr>
              <p:cNvSpPr txBox="1"/>
              <p:nvPr/>
            </p:nvSpPr>
            <p:spPr>
              <a:xfrm>
                <a:off x="10948297" y="11735598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finds a hyperplane to maximize distance between each class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SVM MSE = 0.132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74E784E9-36A9-002B-2620-664DACCFD0A0}"/>
                </a:ext>
              </a:extLst>
            </p:cNvPr>
            <p:cNvGrpSpPr/>
            <p:nvPr/>
          </p:nvGrpSpPr>
          <p:grpSpPr>
            <a:xfrm>
              <a:off x="21690090" y="9886136"/>
              <a:ext cx="10316760" cy="2187087"/>
              <a:chOff x="10909795" y="8885109"/>
              <a:chExt cx="10316760" cy="218708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56F6CCD-DEA0-57FE-8992-9BE37EF597DF}"/>
                  </a:ext>
                </a:extLst>
              </p:cNvPr>
              <p:cNvSpPr txBox="1"/>
              <p:nvPr/>
            </p:nvSpPr>
            <p:spPr>
              <a:xfrm>
                <a:off x="10941404" y="8885109"/>
                <a:ext cx="27554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8: KNN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91004B65-4F5B-5F0A-8281-F2BECA5B7E8E}"/>
                  </a:ext>
                </a:extLst>
              </p:cNvPr>
              <p:cNvSpPr txBox="1"/>
              <p:nvPr/>
            </p:nvSpPr>
            <p:spPr>
              <a:xfrm>
                <a:off x="10909795" y="9502536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predicts based on proximity to group 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KNN MSE = 0.221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50284CB0-D30A-B207-B966-E26FAAF873CC}"/>
                </a:ext>
              </a:extLst>
            </p:cNvPr>
            <p:cNvSpPr txBox="1"/>
            <p:nvPr/>
          </p:nvSpPr>
          <p:spPr>
            <a:xfrm>
              <a:off x="21697012" y="14256548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CONCLUSIONS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0DC36D7-5B10-7938-A259-B0D2F33E60C6}"/>
                </a:ext>
              </a:extLst>
            </p:cNvPr>
            <p:cNvSpPr txBox="1"/>
            <p:nvPr/>
          </p:nvSpPr>
          <p:spPr>
            <a:xfrm>
              <a:off x="21698418" y="14910759"/>
              <a:ext cx="10352652" cy="45243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Comparing the model types shows that SVM methods are the best for our data set, having the smallest error.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Overall, the models show that ATP 10% and 40% are the best predictors of performance accuracy, lesion location was not significant in our models.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Recommendations: 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Increase sample size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Include age of lesion to assess developmental outcomes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5B1BC02-ECBA-B029-A5F6-E126BA8F13D9}"/>
                </a:ext>
              </a:extLst>
            </p:cNvPr>
            <p:cNvGrpSpPr/>
            <p:nvPr/>
          </p:nvGrpSpPr>
          <p:grpSpPr>
            <a:xfrm>
              <a:off x="21497584" y="3552713"/>
              <a:ext cx="10761478" cy="6274681"/>
              <a:chOff x="21555336" y="10078641"/>
              <a:chExt cx="10761478" cy="6274681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B975A55-2CAE-B579-FB48-A4BE87C88758}"/>
                  </a:ext>
                </a:extLst>
              </p:cNvPr>
              <p:cNvSpPr txBox="1"/>
              <p:nvPr/>
            </p:nvSpPr>
            <p:spPr>
              <a:xfrm>
                <a:off x="21586944" y="10078641"/>
                <a:ext cx="46227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7: Decision Trees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3605E63A-4BB8-6275-C348-F3820CC4F19D}"/>
                  </a:ext>
                </a:extLst>
              </p:cNvPr>
              <p:cNvSpPr txBox="1"/>
              <p:nvPr/>
            </p:nvSpPr>
            <p:spPr>
              <a:xfrm>
                <a:off x="21555336" y="10696069"/>
                <a:ext cx="10721021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allows for visualization of decision rules</a:t>
                </a: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Tree MSE = 0.998 (very high)</a:t>
                </a:r>
              </a:p>
            </p:txBody>
          </p:sp>
          <p:pic>
            <p:nvPicPr>
              <p:cNvPr id="11" name="Picture 10" descr="A diagram of a number of numbers&#10;&#10;AI-generated content may be incorrect.">
                <a:extLst>
                  <a:ext uri="{FF2B5EF4-FFF2-40B4-BE49-F238E27FC236}">
                    <a16:creationId xmlns:a16="http://schemas.microsoft.com/office/drawing/2014/main" id="{FC40A892-06A0-DBA0-B626-BD27CB77B2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671274" y="12214457"/>
                <a:ext cx="10645540" cy="4138865"/>
              </a:xfrm>
              <a:prstGeom prst="rect">
                <a:avLst/>
              </a:prstGeom>
              <a:ln>
                <a:solidFill>
                  <a:srgbClr val="0070C0"/>
                </a:solidFill>
              </a:ln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2604EA9-5FC9-D66D-EA95-41B8C3F61FF2}"/>
                </a:ext>
              </a:extLst>
            </p:cNvPr>
            <p:cNvSpPr txBox="1"/>
            <p:nvPr/>
          </p:nvSpPr>
          <p:spPr>
            <a:xfrm>
              <a:off x="21698417" y="19954396"/>
              <a:ext cx="10352652" cy="19389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Butti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N.,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Corti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Finisguerra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Bardoni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Borgatti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R.,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Poggi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G., &amp;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Urgesi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 (2020). 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Cerebellar damage affects contextual priors for action prediction in patients with childhood brain tumor.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Cerebellum (London, England)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19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(6), 799–811. </a:t>
              </a:r>
              <a:r>
                <a:rPr lang="en-US" sz="1200" u="sng">
                  <a:latin typeface="Arial Nova"/>
                  <a:hlinkClick r:id="rId12"/>
                </a:rPr>
                <a:t>https://doi.org/10.1007/s12311-020-01168-w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 </a:t>
              </a: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Glaser, J. I., Benjamin, A.S.,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Farhoodi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R.,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Kording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K.P. (2019). The roles of supervised machine learning in systems neuroscience.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Progress in Neurobiology, 175, 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126-137. </a:t>
              </a:r>
              <a:r>
                <a:rPr lang="en-US" sz="1200" u="sng">
                  <a:solidFill>
                    <a:srgbClr val="212121"/>
                  </a:solidFill>
                  <a:latin typeface="Arial Nova"/>
                  <a:hlinkClick r:id="rId13"/>
                </a:rPr>
                <a:t>https://doi.org/10.1016/j.pneurobio.2019.01.008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MacMore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P., Makris, N., Sherman, J. C.,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(2016). Location of lesion determines motor vs. cognitive consequences in patients with cerebellar stroke. </a:t>
              </a:r>
              <a:r>
                <a:rPr lang="en-US" sz="1200" i="1" err="1">
                  <a:solidFill>
                    <a:srgbClr val="212121"/>
                  </a:solidFill>
                  <a:latin typeface="Arial Nova"/>
                </a:rPr>
                <a:t>NeuroImage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. Clinical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12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765–775.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4"/>
                </a:rPr>
                <a:t>https://doi.org/10.1016/j.nicl.2016.10.013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(2010). Evidence for topographic organization in the cerebellum of motor control versus cognitive and affective processing.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Cortex; a journal devoted to the study of the nervous system and behavior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46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(7), 831–844.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5"/>
                </a:rPr>
                <a:t>https://doi.org/10.1016/j.cortex.2009.11.008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e, Q., Wang, S., Zhu, J., Zhang, X. (2016). Modeling and predicting AD progression by regression analysis of sequential clinical data.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Neurocomputing, 195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 50-55.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6"/>
                </a:rPr>
                <a:t>https://doi.org/10.1016/j.neucom.2015.07.145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171908D-BF42-0FB8-3A45-770A52FA1226}"/>
                </a:ext>
              </a:extLst>
            </p:cNvPr>
            <p:cNvSpPr txBox="1"/>
            <p:nvPr/>
          </p:nvSpPr>
          <p:spPr>
            <a:xfrm>
              <a:off x="21697011" y="19338686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REFERENCES</a:t>
              </a:r>
            </a:p>
          </p:txBody>
        </p:sp>
      </p:grpSp>
      <p:pic>
        <p:nvPicPr>
          <p:cNvPr id="41" name="rebecca video">
            <a:hlinkClick r:id="" action="ppaction://media"/>
            <a:extLst>
              <a:ext uri="{FF2B5EF4-FFF2-40B4-BE49-F238E27FC236}">
                <a16:creationId xmlns:a16="http://schemas.microsoft.com/office/drawing/2014/main" id="{F26A643C-BD04-F631-CF41-2AEBE0C9D2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534651" y="1190906"/>
            <a:ext cx="3076454" cy="1722410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868C34EF-EB51-6FC6-FDE7-7CD232F71709}"/>
              </a:ext>
            </a:extLst>
          </p:cNvPr>
          <p:cNvSpPr txBox="1"/>
          <p:nvPr/>
        </p:nvSpPr>
        <p:spPr>
          <a:xfrm>
            <a:off x="25927885" y="1731690"/>
            <a:ext cx="2709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REBECCA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9818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A59C57-C6DE-1326-A4A5-FEB95C69E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201C8C7-8E86-6035-419C-3BB351266510}"/>
              </a:ext>
            </a:extLst>
          </p:cNvPr>
          <p:cNvSpPr txBox="1"/>
          <p:nvPr/>
        </p:nvSpPr>
        <p:spPr>
          <a:xfrm>
            <a:off x="6731517" y="281353"/>
            <a:ext cx="19470108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76000"/>
                    <a:lumOff val="24000"/>
                  </a:schemeClr>
                </a:solidFill>
              </a:rPr>
              <a:t>PREDICTING DEFICITS IN ACTION PREDICTION FROM TUMOR LOCATION</a:t>
            </a:r>
          </a:p>
          <a:p>
            <a:pPr algn="ctr"/>
            <a:r>
              <a:rPr lang="en-US" sz="4400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Sally Henley, Ogechi Onyewu, Rebecca Tegiacchi</a:t>
            </a:r>
            <a:endParaRPr lang="en-US" sz="18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DA34966-2F7D-3753-5D47-5702FCDB4B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79592" y="292211"/>
            <a:ext cx="2709834" cy="259243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5451F54-8080-3614-F3A5-07503A4DEF62}"/>
              </a:ext>
            </a:extLst>
          </p:cNvPr>
          <p:cNvGrpSpPr/>
          <p:nvPr/>
        </p:nvGrpSpPr>
        <p:grpSpPr>
          <a:xfrm>
            <a:off x="187409" y="1341049"/>
            <a:ext cx="10057541" cy="11907350"/>
            <a:chOff x="-62849" y="705781"/>
            <a:chExt cx="10057541" cy="119073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D37787F-75C3-C2D1-4A3B-1E736DBAF75C}"/>
                </a:ext>
              </a:extLst>
            </p:cNvPr>
            <p:cNvSpPr txBox="1"/>
            <p:nvPr/>
          </p:nvSpPr>
          <p:spPr>
            <a:xfrm>
              <a:off x="-57872" y="8253724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DATA SET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A5CECC6-3D9B-8E3A-C9B5-6FC5C86713CF}"/>
                </a:ext>
              </a:extLst>
            </p:cNvPr>
            <p:cNvSpPr txBox="1"/>
            <p:nvPr/>
          </p:nvSpPr>
          <p:spPr>
            <a:xfrm>
              <a:off x="-62849" y="8877772"/>
              <a:ext cx="10057541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From Butti et al. 2020 </a:t>
              </a:r>
              <a:endParaRPr lang="en-US"/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N=61 patients with either supratentorial, infratentorial or no lesion (N=21 each)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6A88FEB-0EB5-925C-8E96-447902FF834C}"/>
                </a:ext>
              </a:extLst>
            </p:cNvPr>
            <p:cNvSpPr txBox="1"/>
            <p:nvPr/>
          </p:nvSpPr>
          <p:spPr>
            <a:xfrm>
              <a:off x="41774" y="705781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BACKGROUND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37F232-920A-075C-2800-C40AB8D1974C}"/>
                </a:ext>
              </a:extLst>
            </p:cNvPr>
            <p:cNvSpPr txBox="1"/>
            <p:nvPr/>
          </p:nvSpPr>
          <p:spPr>
            <a:xfrm>
              <a:off x="4679" y="1340740"/>
              <a:ext cx="9948391" cy="213910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200" b="1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Universal Cerebellar Transform Theory</a:t>
              </a:r>
              <a:r>
                <a:rPr lang="en-US" sz="3200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:</a:t>
              </a:r>
              <a:r>
                <a:rPr lang="en-US" sz="3200"/>
                <a:t> the cerebellum uses prediction and error signaling from inputs in the </a:t>
              </a:r>
              <a:r>
                <a:rPr lang="en-US" sz="3200" err="1"/>
                <a:t>cerebro</a:t>
              </a:r>
              <a:r>
                <a:rPr lang="en-US" sz="3200"/>
                <a:t>-cerebellar loops to generate models used for action prediction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97B72E6-AF59-9728-7521-F5836511912F}"/>
                </a:ext>
              </a:extLst>
            </p:cNvPr>
            <p:cNvGrpSpPr/>
            <p:nvPr/>
          </p:nvGrpSpPr>
          <p:grpSpPr>
            <a:xfrm>
              <a:off x="923" y="3299022"/>
              <a:ext cx="9954728" cy="4971794"/>
              <a:chOff x="923" y="3299022"/>
              <a:chExt cx="9954728" cy="4971794"/>
            </a:xfrm>
          </p:grpSpPr>
          <p:pic>
            <p:nvPicPr>
              <p:cNvPr id="2" name="Picture 1" descr="Figure 2">
                <a:extLst>
                  <a:ext uri="{FF2B5EF4-FFF2-40B4-BE49-F238E27FC236}">
                    <a16:creationId xmlns:a16="http://schemas.microsoft.com/office/drawing/2014/main" id="{CEADF621-8C03-5DF6-75EB-5C0D668537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9471" t="50139" r="2089" b="170"/>
              <a:stretch>
                <a:fillRect/>
              </a:stretch>
            </p:blipFill>
            <p:spPr>
              <a:xfrm>
                <a:off x="923" y="3299022"/>
                <a:ext cx="9954728" cy="4971794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437ECFF-42DD-57CF-5ABA-CB5736B99C49}"/>
                  </a:ext>
                </a:extLst>
              </p:cNvPr>
              <p:cNvSpPr txBox="1"/>
              <p:nvPr/>
            </p:nvSpPr>
            <p:spPr>
              <a:xfrm>
                <a:off x="6356" y="7701310"/>
                <a:ext cx="2322122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ea typeface="+mn-lt"/>
                    <a:cs typeface="+mn-lt"/>
                  </a:rPr>
                  <a:t>Sokolov et al. 2017</a:t>
                </a:r>
              </a:p>
            </p:txBody>
          </p:sp>
        </p:grpSp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69DF2627-FB23-1424-8FFD-38C3D0E4A46E}"/>
                </a:ext>
              </a:extLst>
            </p:cNvPr>
            <p:cNvSpPr txBox="1"/>
            <p:nvPr/>
          </p:nvSpPr>
          <p:spPr>
            <a:xfrm>
              <a:off x="-54360" y="11043471"/>
              <a:ext cx="9997855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buFont typeface="Calibri"/>
                <a:buChar char="-"/>
              </a:pPr>
              <a:r>
                <a:rPr lang="en-US" sz="3200"/>
                <a:t>Can we predict performance accuracy on an action prediction task based on lesion location within the brain?</a:t>
              </a:r>
              <a:endParaRPr lang="en-US"/>
            </a:p>
          </p:txBody>
        </p:sp>
        <p:sp>
          <p:nvSpPr>
            <p:cNvPr id="33" name="TextBox 12">
              <a:extLst>
                <a:ext uri="{FF2B5EF4-FFF2-40B4-BE49-F238E27FC236}">
                  <a16:creationId xmlns:a16="http://schemas.microsoft.com/office/drawing/2014/main" id="{2ADAD63D-765C-C065-5352-069466F56A63}"/>
                </a:ext>
              </a:extLst>
            </p:cNvPr>
            <p:cNvSpPr txBox="1"/>
            <p:nvPr/>
          </p:nvSpPr>
          <p:spPr>
            <a:xfrm>
              <a:off x="-47452" y="10427270"/>
              <a:ext cx="10002073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RESEARCH QUESTION AND HYPOTHESES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8A5EA6E-48C2-A3C6-D0B6-77F5613AB3C3}"/>
              </a:ext>
            </a:extLst>
          </p:cNvPr>
          <p:cNvSpPr txBox="1"/>
          <p:nvPr/>
        </p:nvSpPr>
        <p:spPr>
          <a:xfrm>
            <a:off x="234267" y="19244587"/>
            <a:ext cx="7276448" cy="61555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2: Resampling using Bootstrap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E763BE-9FEF-FAE9-F88D-190D134EB838}"/>
              </a:ext>
            </a:extLst>
          </p:cNvPr>
          <p:cNvSpPr txBox="1"/>
          <p:nvPr/>
        </p:nvSpPr>
        <p:spPr>
          <a:xfrm>
            <a:off x="225906" y="19896155"/>
            <a:ext cx="10132608" cy="2062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Calibri"/>
              <a:buChar char="-"/>
            </a:pPr>
            <a:r>
              <a:rPr lang="en-US" sz="3200">
                <a:latin typeface="Aptos"/>
                <a:ea typeface="Aptos"/>
                <a:cs typeface="Aptos"/>
              </a:rPr>
              <a:t>Bootstrapping allows us to improve the stability of regression and classification models and reduces variance and the chance of overfitting. </a:t>
            </a:r>
            <a:endParaRPr lang="en-US">
              <a:latin typeface="Aptos"/>
              <a:ea typeface="Aptos"/>
              <a:cs typeface="Aptos"/>
            </a:endParaRPr>
          </a:p>
          <a:p>
            <a:pPr marL="457200" indent="-457200">
              <a:buFont typeface="Calibri"/>
              <a:buChar char="-"/>
            </a:pPr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B = 500, Bootstrap MSE = 0.336</a:t>
            </a:r>
          </a:p>
        </p:txBody>
      </p:sp>
      <p:sp>
        <p:nvSpPr>
          <p:cNvPr id="35" name="TextBox 12">
            <a:extLst>
              <a:ext uri="{FF2B5EF4-FFF2-40B4-BE49-F238E27FC236}">
                <a16:creationId xmlns:a16="http://schemas.microsoft.com/office/drawing/2014/main" id="{897748FC-E12B-D0B3-BDFB-D8E3E3DB2F66}"/>
              </a:ext>
            </a:extLst>
          </p:cNvPr>
          <p:cNvSpPr txBox="1"/>
          <p:nvPr/>
        </p:nvSpPr>
        <p:spPr>
          <a:xfrm>
            <a:off x="218424" y="13180823"/>
            <a:ext cx="10002073" cy="113877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1: Assessing Multicollinearity using linear regression</a:t>
            </a:r>
            <a:endParaRPr lang="en-US" sz="34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3D468DE7-731E-3965-B8B8-BCDCD6146CB8}"/>
              </a:ext>
            </a:extLst>
          </p:cNvPr>
          <p:cNvSpPr txBox="1"/>
          <p:nvPr/>
        </p:nvSpPr>
        <p:spPr>
          <a:xfrm>
            <a:off x="225316" y="18329248"/>
            <a:ext cx="10055607" cy="9541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Removed: 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Age, </a:t>
            </a:r>
            <a:r>
              <a:rPr lang="en-US" sz="2800" b="1" err="1">
                <a:solidFill>
                  <a:srgbClr val="212529"/>
                </a:solidFill>
                <a:ea typeface="+mn-lt"/>
                <a:cs typeface="+mn-lt"/>
              </a:rPr>
              <a:t>AgeMonths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, Age at diagnosis, Time since diagnosis, Tumor type, Affect Rec. Raw scores</a:t>
            </a:r>
            <a:endParaRPr lang="en-US" sz="3200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37" name="Picture 3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CE1562C-5290-2A8A-4986-EFE07CCC96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607" y="14339395"/>
            <a:ext cx="10059236" cy="393632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EEB5695B-8427-1C06-44C8-BBE12544B678}"/>
              </a:ext>
            </a:extLst>
          </p:cNvPr>
          <p:cNvGrpSpPr/>
          <p:nvPr/>
        </p:nvGrpSpPr>
        <p:grpSpPr>
          <a:xfrm>
            <a:off x="10616664" y="3560493"/>
            <a:ext cx="11203807" cy="17990473"/>
            <a:chOff x="10616664" y="3560493"/>
            <a:chExt cx="11203807" cy="17990473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726D64B4-1A1E-05E5-D297-6858980DF7F9}"/>
                </a:ext>
              </a:extLst>
            </p:cNvPr>
            <p:cNvGrpSpPr/>
            <p:nvPr/>
          </p:nvGrpSpPr>
          <p:grpSpPr>
            <a:xfrm>
              <a:off x="10616664" y="14987525"/>
              <a:ext cx="11203807" cy="6563441"/>
              <a:chOff x="21570214" y="3514212"/>
              <a:chExt cx="11203807" cy="6563441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39F42E0-F178-5832-C980-191DBFA42C45}"/>
                  </a:ext>
                </a:extLst>
              </p:cNvPr>
              <p:cNvSpPr txBox="1"/>
              <p:nvPr/>
            </p:nvSpPr>
            <p:spPr>
              <a:xfrm>
                <a:off x="21651589" y="4131640"/>
                <a:ext cx="10721021" cy="21006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Helps reduce multicollinearity and the variance of estimates by constraining the coefficient estimates toward 0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Ridge MSE = 0.248</a:t>
                </a:r>
              </a:p>
            </p:txBody>
          </p:sp>
          <p:pic>
            <p:nvPicPr>
              <p:cNvPr id="32" name="Picture 31" descr="A graph of a curve&#10;&#10;AI-generated content may be incorrect.">
                <a:extLst>
                  <a:ext uri="{FF2B5EF4-FFF2-40B4-BE49-F238E27FC236}">
                    <a16:creationId xmlns:a16="http://schemas.microsoft.com/office/drawing/2014/main" id="{5F0DCE02-9E57-5D02-CCF0-3B41B93BAE8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70214" y="6227545"/>
                <a:ext cx="6063916" cy="3830855"/>
              </a:xfrm>
              <a:prstGeom prst="rect">
                <a:avLst/>
              </a:prstGeom>
            </p:spPr>
          </p:pic>
          <p:pic>
            <p:nvPicPr>
              <p:cNvPr id="46" name="Picture 45" descr="A graph with numbers and lines&#10;&#10;AI-generated content may be incorrect.">
                <a:extLst>
                  <a:ext uri="{FF2B5EF4-FFF2-40B4-BE49-F238E27FC236}">
                    <a16:creationId xmlns:a16="http://schemas.microsoft.com/office/drawing/2014/main" id="{C37CC990-E6C5-3459-5C7B-74B91BE5963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518627" y="6285298"/>
                <a:ext cx="5255394" cy="3792355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5CB758A-5F32-D820-9CF2-4CB55DF3B14E}"/>
                  </a:ext>
                </a:extLst>
              </p:cNvPr>
              <p:cNvSpPr txBox="1"/>
              <p:nvPr/>
            </p:nvSpPr>
            <p:spPr>
              <a:xfrm>
                <a:off x="21683197" y="3514212"/>
                <a:ext cx="2890233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6: Ridge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F7A63E90-2E76-F7B6-E849-C0F7EF18B45E}"/>
                </a:ext>
              </a:extLst>
            </p:cNvPr>
            <p:cNvGrpSpPr/>
            <p:nvPr/>
          </p:nvGrpSpPr>
          <p:grpSpPr>
            <a:xfrm>
              <a:off x="10892149" y="3560493"/>
              <a:ext cx="10334406" cy="11503043"/>
              <a:chOff x="10892149" y="3560493"/>
              <a:chExt cx="10334406" cy="1150304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68750190-6B83-C7A9-861F-53FA3D0886D9}"/>
                  </a:ext>
                </a:extLst>
              </p:cNvPr>
              <p:cNvSpPr txBox="1"/>
              <p:nvPr/>
            </p:nvSpPr>
            <p:spPr>
              <a:xfrm>
                <a:off x="10916849" y="4171021"/>
                <a:ext cx="10220508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latin typeface="Aptos"/>
                    <a:ea typeface="+mn-lt"/>
                    <a:cs typeface="+mn-lt"/>
                  </a:rPr>
                  <a:t>PCA seeks a small number of variables that are as interesting as possible, removing multicollinearity and providing low variance</a:t>
                </a:r>
                <a:endParaRPr lang="en-US">
                  <a:latin typeface="Aptos"/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PCA MSE = 0.431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A354DFF-6E84-DF80-1EF9-E61CEB5B47F5}"/>
                  </a:ext>
                </a:extLst>
              </p:cNvPr>
              <p:cNvSpPr txBox="1"/>
              <p:nvPr/>
            </p:nvSpPr>
            <p:spPr>
              <a:xfrm>
                <a:off x="10892149" y="6847568"/>
                <a:ext cx="10182007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of obtaining principal components, used to improve the prediction of the response.</a:t>
                </a:r>
                <a:endParaRPr lang="en-US"/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PLS MSE = 0.393</a:t>
                </a:r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8831B509-5BA4-6B60-232C-EF5A2AE4ABC5}"/>
                  </a:ext>
                </a:extLst>
              </p:cNvPr>
              <p:cNvGrpSpPr/>
              <p:nvPr/>
            </p:nvGrpSpPr>
            <p:grpSpPr>
              <a:xfrm>
                <a:off x="10902902" y="8904360"/>
                <a:ext cx="10323653" cy="6159176"/>
                <a:chOff x="10979904" y="11560932"/>
                <a:chExt cx="10323653" cy="6159176"/>
              </a:xfrm>
            </p:grpSpPr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0A27E533-72FA-93E4-9DFD-6031379672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001676" y="13735251"/>
                  <a:ext cx="5332397" cy="3869359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46FD1F85-C406-ED5C-5298-776C37BAD73E}"/>
                    </a:ext>
                  </a:extLst>
                </p:cNvPr>
                <p:cNvSpPr txBox="1"/>
                <p:nvPr/>
              </p:nvSpPr>
              <p:spPr>
                <a:xfrm>
                  <a:off x="10986797" y="12197610"/>
                  <a:ext cx="10316760" cy="1569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Least absolute selection and shrinkage operator, uses the L1 norm to minimize SSE</a:t>
                  </a:r>
                  <a:endParaRPr lang="en-US">
                    <a:solidFill>
                      <a:srgbClr val="000000"/>
                    </a:solidFill>
                    <a:ea typeface="+mn-lt"/>
                    <a:cs typeface="+mn-lt"/>
                  </a:endParaRPr>
                </a:p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Lasso MSE = 0.300</a:t>
                  </a:r>
                </a:p>
              </p:txBody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58834456-8BB9-4E90-4F70-7B1476665A90}"/>
                    </a:ext>
                  </a:extLst>
                </p:cNvPr>
                <p:cNvGrpSpPr/>
                <p:nvPr/>
              </p:nvGrpSpPr>
              <p:grpSpPr>
                <a:xfrm>
                  <a:off x="16218568" y="13773748"/>
                  <a:ext cx="5062889" cy="3946360"/>
                  <a:chOff x="9923646" y="4148488"/>
                  <a:chExt cx="8662737" cy="6140919"/>
                </a:xfrm>
              </p:grpSpPr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078B1E42-BE93-3BA2-817A-828358FC1C2A}"/>
                      </a:ext>
                    </a:extLst>
                  </p:cNvPr>
                  <p:cNvSpPr txBox="1"/>
                  <p:nvPr/>
                </p:nvSpPr>
                <p:spPr>
                  <a:xfrm>
                    <a:off x="10027982" y="4342601"/>
                    <a:ext cx="2342719" cy="369332"/>
                  </a:xfrm>
                  <a:prstGeom prst="rect">
                    <a:avLst/>
                  </a:prstGeom>
                  <a:noFill/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spAutoFit/>
                  </a:bodyPr>
                  <a:lstStyle/>
                  <a:p>
                    <a:pPr algn="l"/>
                    <a:r>
                      <a:rPr lang="en-US"/>
                      <a:t>LASSO</a:t>
                    </a:r>
                  </a:p>
                </p:txBody>
              </p:sp>
              <p:pic>
                <p:nvPicPr>
                  <p:cNvPr id="13" name="Picture 12" descr="A graph with numbers and a line&#10;&#10;AI-generated content may be incorrect.">
                    <a:extLst>
                      <a:ext uri="{FF2B5EF4-FFF2-40B4-BE49-F238E27FC236}">
                        <a16:creationId xmlns:a16="http://schemas.microsoft.com/office/drawing/2014/main" id="{16E47EC6-7D82-C18B-FC6C-5D9DE18AE73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9923646" y="4148488"/>
                    <a:ext cx="8662737" cy="614091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B35CCE08-5C0A-8B7B-CF59-D8F923027E1B}"/>
                    </a:ext>
                  </a:extLst>
                </p:cNvPr>
                <p:cNvSpPr txBox="1"/>
                <p:nvPr/>
              </p:nvSpPr>
              <p:spPr>
                <a:xfrm>
                  <a:off x="10979904" y="11560932"/>
                  <a:ext cx="3044237" cy="615553"/>
                </a:xfrm>
                <a:prstGeom prst="rect">
                  <a:avLst/>
                </a:prstGeom>
                <a:noFill/>
                <a:ln w="28575"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3400" b="1">
                      <a:solidFill>
                        <a:schemeClr val="tx2">
                          <a:lumMod val="25000"/>
                          <a:lumOff val="75000"/>
                        </a:schemeClr>
                      </a:solidFill>
                    </a:rPr>
                    <a:t>Step 5: Lasso</a:t>
                  </a: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17E79835-637C-BE6E-6787-1186B4D65F7C}"/>
                  </a:ext>
                </a:extLst>
              </p:cNvPr>
              <p:cNvSpPr txBox="1"/>
              <p:nvPr/>
            </p:nvSpPr>
            <p:spPr>
              <a:xfrm>
                <a:off x="10911409" y="3560493"/>
                <a:ext cx="8623984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3: Principal Components Analysis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2B5EFF63-74A2-C5F2-3C39-BA72CEFB75E5}"/>
                  </a:ext>
                </a:extLst>
              </p:cNvPr>
              <p:cNvSpPr txBox="1"/>
              <p:nvPr/>
            </p:nvSpPr>
            <p:spPr>
              <a:xfrm>
                <a:off x="10904506" y="6249391"/>
                <a:ext cx="5912567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4: Partial Least Squares 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0BC9F3A5-D29F-0983-8E70-5FFD9B9C510E}"/>
              </a:ext>
            </a:extLst>
          </p:cNvPr>
          <p:cNvGrpSpPr/>
          <p:nvPr/>
        </p:nvGrpSpPr>
        <p:grpSpPr>
          <a:xfrm>
            <a:off x="21844094" y="3552713"/>
            <a:ext cx="10761478" cy="18340675"/>
            <a:chOff x="21497584" y="3552713"/>
            <a:chExt cx="10761478" cy="1834067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13829E64-8C61-748B-EA92-37E9639816B1}"/>
                </a:ext>
              </a:extLst>
            </p:cNvPr>
            <p:cNvGrpSpPr/>
            <p:nvPr/>
          </p:nvGrpSpPr>
          <p:grpSpPr>
            <a:xfrm>
              <a:off x="21683197" y="12061446"/>
              <a:ext cx="10397938" cy="2206339"/>
              <a:chOff x="10922153" y="11098919"/>
              <a:chExt cx="10397938" cy="2206339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137172D3-551A-F69B-C894-5A015F09C437}"/>
                  </a:ext>
                </a:extLst>
              </p:cNvPr>
              <p:cNvSpPr txBox="1"/>
              <p:nvPr/>
            </p:nvSpPr>
            <p:spPr>
              <a:xfrm>
                <a:off x="10922153" y="11098919"/>
                <a:ext cx="10397938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9: SVM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3A5B0232-4F2B-53EE-8DB4-3930635F8B1E}"/>
                  </a:ext>
                </a:extLst>
              </p:cNvPr>
              <p:cNvSpPr txBox="1"/>
              <p:nvPr/>
            </p:nvSpPr>
            <p:spPr>
              <a:xfrm>
                <a:off x="10948297" y="11735598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finds a hyperplane to maximize distance between each class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SVM MSE = 0.132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C3757A34-F61A-3565-A1EA-B756E3064E0F}"/>
                </a:ext>
              </a:extLst>
            </p:cNvPr>
            <p:cNvGrpSpPr/>
            <p:nvPr/>
          </p:nvGrpSpPr>
          <p:grpSpPr>
            <a:xfrm>
              <a:off x="21690090" y="9886136"/>
              <a:ext cx="10316760" cy="2187087"/>
              <a:chOff x="10909795" y="8885109"/>
              <a:chExt cx="10316760" cy="218708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15AD44E9-4BE6-D366-D627-7221340550B9}"/>
                  </a:ext>
                </a:extLst>
              </p:cNvPr>
              <p:cNvSpPr txBox="1"/>
              <p:nvPr/>
            </p:nvSpPr>
            <p:spPr>
              <a:xfrm>
                <a:off x="10941404" y="8885109"/>
                <a:ext cx="27554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8: KNN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FBC47E12-A07E-0A20-E47C-3B9A0B9F65A4}"/>
                  </a:ext>
                </a:extLst>
              </p:cNvPr>
              <p:cNvSpPr txBox="1"/>
              <p:nvPr/>
            </p:nvSpPr>
            <p:spPr>
              <a:xfrm>
                <a:off x="10909795" y="9502536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predicts based on proximity to group 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KNN MSE = 0.221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B229339-431C-9940-EEBB-BC88179AA258}"/>
                </a:ext>
              </a:extLst>
            </p:cNvPr>
            <p:cNvSpPr txBox="1"/>
            <p:nvPr/>
          </p:nvSpPr>
          <p:spPr>
            <a:xfrm>
              <a:off x="21697012" y="14256548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CONCLUSIONS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0C5621BC-D636-5F3D-1D30-25C1FDC4B208}"/>
                </a:ext>
              </a:extLst>
            </p:cNvPr>
            <p:cNvSpPr txBox="1"/>
            <p:nvPr/>
          </p:nvSpPr>
          <p:spPr>
            <a:xfrm>
              <a:off x="21698418" y="14910759"/>
              <a:ext cx="10352652" cy="45243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Comparing the model types shows that SVM methods are the best for our data set, having the smallest error.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Overall, the models show that ATP 10% and 40% are the best predictors of performance accuracy, lesion location was not significant in our models.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Recommendations: 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Increase sample size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Include age of lesion to assess developmental outcomes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3DA1221-4B89-736C-3DA8-D1B86198D5EE}"/>
                </a:ext>
              </a:extLst>
            </p:cNvPr>
            <p:cNvGrpSpPr/>
            <p:nvPr/>
          </p:nvGrpSpPr>
          <p:grpSpPr>
            <a:xfrm>
              <a:off x="21497584" y="3552713"/>
              <a:ext cx="10761478" cy="6274681"/>
              <a:chOff x="21555336" y="10078641"/>
              <a:chExt cx="10761478" cy="6274681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A5EB6472-C6F2-F989-6BB5-5DC0549A2058}"/>
                  </a:ext>
                </a:extLst>
              </p:cNvPr>
              <p:cNvSpPr txBox="1"/>
              <p:nvPr/>
            </p:nvSpPr>
            <p:spPr>
              <a:xfrm>
                <a:off x="21586944" y="10078641"/>
                <a:ext cx="46227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 dirty="0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7: Decision Trees</a:t>
                </a:r>
                <a:endParaRPr lang="en-US" sz="3400" dirty="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FB2E9902-A0C5-EE37-90AD-D8972BEECB1D}"/>
                  </a:ext>
                </a:extLst>
              </p:cNvPr>
              <p:cNvSpPr txBox="1"/>
              <p:nvPr/>
            </p:nvSpPr>
            <p:spPr>
              <a:xfrm>
                <a:off x="21555336" y="10696069"/>
                <a:ext cx="10721021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allows for visualization of decision rules</a:t>
                </a: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Tree MSE = 0.998 (very high)</a:t>
                </a:r>
              </a:p>
            </p:txBody>
          </p:sp>
          <p:pic>
            <p:nvPicPr>
              <p:cNvPr id="11" name="Picture 10" descr="A diagram of a number of numbers&#10;&#10;AI-generated content may be incorrect.">
                <a:extLst>
                  <a:ext uri="{FF2B5EF4-FFF2-40B4-BE49-F238E27FC236}">
                    <a16:creationId xmlns:a16="http://schemas.microsoft.com/office/drawing/2014/main" id="{00DA7D94-73C7-0C9F-D313-1A836E1E28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671274" y="12214457"/>
                <a:ext cx="10645540" cy="4138865"/>
              </a:xfrm>
              <a:prstGeom prst="rect">
                <a:avLst/>
              </a:prstGeom>
              <a:ln>
                <a:solidFill>
                  <a:srgbClr val="0070C0"/>
                </a:solidFill>
              </a:ln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A7558FF2-DE3B-934B-4875-6FC72B8D20DA}"/>
                </a:ext>
              </a:extLst>
            </p:cNvPr>
            <p:cNvSpPr txBox="1"/>
            <p:nvPr/>
          </p:nvSpPr>
          <p:spPr>
            <a:xfrm>
              <a:off x="21698417" y="19954396"/>
              <a:ext cx="10352652" cy="19389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Butti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N.,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Corti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Finisguerra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Bardoni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Borgatti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R.,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Poggi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G., &amp;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Urgesi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 (2020). 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Cerebellar damage affects contextual priors for action prediction in patients with childhood brain tumor.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Cerebellum (London, England)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19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(6), 799–811. </a:t>
              </a:r>
              <a:r>
                <a:rPr lang="en-US" sz="1200" u="sng">
                  <a:latin typeface="Arial Nova"/>
                  <a:hlinkClick r:id="rId12"/>
                </a:rPr>
                <a:t>https://doi.org/10.1007/s12311-020-01168-w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 </a:t>
              </a: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Glaser, J. I., Benjamin, A.S.,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Farhoodi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R.,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Kording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K.P. (2019). The roles of supervised machine learning in systems neuroscience.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Progress in Neurobiology, 175, 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126-137. </a:t>
              </a:r>
              <a:r>
                <a:rPr lang="en-US" sz="1200" u="sng">
                  <a:solidFill>
                    <a:srgbClr val="212121"/>
                  </a:solidFill>
                  <a:latin typeface="Arial Nova"/>
                  <a:hlinkClick r:id="rId13"/>
                </a:rPr>
                <a:t>https://doi.org/10.1016/j.pneurobio.2019.01.008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MacMore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P., Makris, N., Sherman, J. C.,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(2016). Location of lesion determines motor vs. cognitive consequences in patients with cerebellar stroke. </a:t>
              </a:r>
              <a:r>
                <a:rPr lang="en-US" sz="1200" i="1" err="1">
                  <a:solidFill>
                    <a:srgbClr val="212121"/>
                  </a:solidFill>
                  <a:latin typeface="Arial Nova"/>
                </a:rPr>
                <a:t>NeuroImage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. Clinical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12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765–775.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4"/>
                </a:rPr>
                <a:t>https://doi.org/10.1016/j.nicl.2016.10.013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(2010). Evidence for topographic organization in the cerebellum of motor control versus cognitive and affective processing.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Cortex; a journal devoted to the study of the nervous system and behavior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46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(7), 831–844.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5"/>
                </a:rPr>
                <a:t>https://doi.org/10.1016/j.cortex.2009.11.008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e, Q., Wang, S., Zhu, J., Zhang, X. (2016). Modeling and predicting AD progression by regression analysis of sequential clinical data.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Neurocomputing, 195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 50-55.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6"/>
                </a:rPr>
                <a:t>https://doi.org/10.1016/j.neucom.2015.07.145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87A67F42-0F4B-B37A-5FA7-48144FF7F3A7}"/>
                </a:ext>
              </a:extLst>
            </p:cNvPr>
            <p:cNvSpPr txBox="1"/>
            <p:nvPr/>
          </p:nvSpPr>
          <p:spPr>
            <a:xfrm>
              <a:off x="21697011" y="19338686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REFERENCES</a:t>
              </a:r>
            </a:p>
          </p:txBody>
        </p:sp>
      </p:grpSp>
      <p:pic>
        <p:nvPicPr>
          <p:cNvPr id="49" name="Sally_video_sml">
            <a:hlinkClick r:id="" action="ppaction://media"/>
            <a:extLst>
              <a:ext uri="{FF2B5EF4-FFF2-40B4-BE49-F238E27FC236}">
                <a16:creationId xmlns:a16="http://schemas.microsoft.com/office/drawing/2014/main" id="{C7E2776A-CBF5-FA1B-B2AF-C78E2DCDBA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399113" y="1074877"/>
            <a:ext cx="3338086" cy="187352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A768E30B-1DC1-F64C-4534-7762FFFBF5AC}"/>
              </a:ext>
            </a:extLst>
          </p:cNvPr>
          <p:cNvSpPr txBox="1"/>
          <p:nvPr/>
        </p:nvSpPr>
        <p:spPr>
          <a:xfrm>
            <a:off x="26310439" y="1657694"/>
            <a:ext cx="18170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SALLY</a:t>
            </a:r>
          </a:p>
        </p:txBody>
      </p:sp>
    </p:spTree>
    <p:extLst>
      <p:ext uri="{BB962C8B-B14F-4D97-AF65-F5344CB8AC3E}">
        <p14:creationId xmlns:p14="http://schemas.microsoft.com/office/powerpoint/2010/main" val="1164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4960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51561-DF1F-40B8-FDDE-09A9BEB203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EFCAB2-9CAA-E3FB-5DA7-18EC8C920E02}"/>
              </a:ext>
            </a:extLst>
          </p:cNvPr>
          <p:cNvSpPr txBox="1"/>
          <p:nvPr/>
        </p:nvSpPr>
        <p:spPr>
          <a:xfrm>
            <a:off x="6731517" y="281353"/>
            <a:ext cx="19470108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chemeClr val="tx2">
                    <a:lumMod val="76000"/>
                    <a:lumOff val="24000"/>
                  </a:schemeClr>
                </a:solidFill>
              </a:rPr>
              <a:t>PREDICTING DEFICITS IN ACTION PREDICTION FROM TUMOR LOCATION</a:t>
            </a:r>
          </a:p>
          <a:p>
            <a:pPr algn="ctr"/>
            <a:r>
              <a:rPr lang="en-US" sz="4400" dirty="0">
                <a:solidFill>
                  <a:schemeClr val="tx2">
                    <a:lumMod val="76000"/>
                    <a:lumOff val="24000"/>
                  </a:schemeClr>
                </a:solidFill>
                <a:ea typeface="+mn-lt"/>
                <a:cs typeface="+mn-lt"/>
              </a:rPr>
              <a:t>Sally Henley, Ogechi Onyewu, Rebecca Tegiacchi</a:t>
            </a:r>
            <a:endParaRPr lang="en-US" sz="1800" dirty="0">
              <a:solidFill>
                <a:schemeClr val="tx2">
                  <a:lumMod val="76000"/>
                  <a:lumOff val="24000"/>
                </a:schemeClr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CA954C-9E4D-B871-C775-932D07D0D8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079592" y="292211"/>
            <a:ext cx="2709834" cy="2592431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D312A35-4E84-25F9-4D3D-DB88DE055764}"/>
              </a:ext>
            </a:extLst>
          </p:cNvPr>
          <p:cNvGrpSpPr/>
          <p:nvPr/>
        </p:nvGrpSpPr>
        <p:grpSpPr>
          <a:xfrm>
            <a:off x="187409" y="1341049"/>
            <a:ext cx="10057541" cy="11907350"/>
            <a:chOff x="-62849" y="705781"/>
            <a:chExt cx="10057541" cy="1190735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1444476-A61F-284F-623E-840DC9964788}"/>
                </a:ext>
              </a:extLst>
            </p:cNvPr>
            <p:cNvSpPr txBox="1"/>
            <p:nvPr/>
          </p:nvSpPr>
          <p:spPr>
            <a:xfrm>
              <a:off x="-57872" y="8253724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DATA SET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0BC3B1A-8ADC-8D30-3D3D-B402A4F01095}"/>
                </a:ext>
              </a:extLst>
            </p:cNvPr>
            <p:cNvSpPr txBox="1"/>
            <p:nvPr/>
          </p:nvSpPr>
          <p:spPr>
            <a:xfrm>
              <a:off x="-62849" y="8877772"/>
              <a:ext cx="10057541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From Butti et al. 2020 </a:t>
              </a:r>
              <a:endParaRPr lang="en-US"/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N=61 patients with either supratentorial, infratentorial or no lesion (N=21 each)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8931637B-948F-B27B-141D-72C4D7E2139D}"/>
                </a:ext>
              </a:extLst>
            </p:cNvPr>
            <p:cNvSpPr txBox="1"/>
            <p:nvPr/>
          </p:nvSpPr>
          <p:spPr>
            <a:xfrm>
              <a:off x="41774" y="705781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BACKGROUND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FFD40D3-1391-7995-D62D-F27CE929C2F3}"/>
                </a:ext>
              </a:extLst>
            </p:cNvPr>
            <p:cNvSpPr txBox="1"/>
            <p:nvPr/>
          </p:nvSpPr>
          <p:spPr>
            <a:xfrm>
              <a:off x="4679" y="1340740"/>
              <a:ext cx="9948391" cy="213910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200" b="1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Universal Cerebellar Transform Theory</a:t>
              </a:r>
              <a:r>
                <a:rPr lang="en-US" sz="3200">
                  <a:solidFill>
                    <a:schemeClr val="tx2">
                      <a:lumMod val="76000"/>
                      <a:lumOff val="24000"/>
                    </a:schemeClr>
                  </a:solidFill>
                </a:rPr>
                <a:t>:</a:t>
              </a:r>
              <a:r>
                <a:rPr lang="en-US" sz="3200"/>
                <a:t> the cerebellum uses prediction and error signaling from inputs in the </a:t>
              </a:r>
              <a:r>
                <a:rPr lang="en-US" sz="3200" err="1"/>
                <a:t>cerebro</a:t>
              </a:r>
              <a:r>
                <a:rPr lang="en-US" sz="3200"/>
                <a:t>-cerebellar loops to generate models used for action prediction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6E7D10D-8735-FAAF-6D68-F468817E8780}"/>
                </a:ext>
              </a:extLst>
            </p:cNvPr>
            <p:cNvGrpSpPr/>
            <p:nvPr/>
          </p:nvGrpSpPr>
          <p:grpSpPr>
            <a:xfrm>
              <a:off x="923" y="3299022"/>
              <a:ext cx="9954728" cy="4971794"/>
              <a:chOff x="923" y="3299022"/>
              <a:chExt cx="9954728" cy="4971794"/>
            </a:xfrm>
          </p:grpSpPr>
          <p:pic>
            <p:nvPicPr>
              <p:cNvPr id="2" name="Picture 1" descr="Figure 2">
                <a:extLst>
                  <a:ext uri="{FF2B5EF4-FFF2-40B4-BE49-F238E27FC236}">
                    <a16:creationId xmlns:a16="http://schemas.microsoft.com/office/drawing/2014/main" id="{3B52C8A0-A730-A4FA-8902-1C3D1C1239F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rcRect l="9471" t="50139" r="2089" b="170"/>
              <a:stretch>
                <a:fillRect/>
              </a:stretch>
            </p:blipFill>
            <p:spPr>
              <a:xfrm>
                <a:off x="923" y="3299022"/>
                <a:ext cx="9954728" cy="4971794"/>
              </a:xfrm>
              <a:prstGeom prst="rect">
                <a:avLst/>
              </a:prstGeom>
            </p:spPr>
          </p:pic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80E3EBFF-7FFC-9D90-0A78-1810CDBE3A9E}"/>
                  </a:ext>
                </a:extLst>
              </p:cNvPr>
              <p:cNvSpPr txBox="1"/>
              <p:nvPr/>
            </p:nvSpPr>
            <p:spPr>
              <a:xfrm>
                <a:off x="6356" y="7701310"/>
                <a:ext cx="2322122" cy="369332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1800">
                    <a:ea typeface="+mn-lt"/>
                    <a:cs typeface="+mn-lt"/>
                  </a:rPr>
                  <a:t>Sokolov et al. 2017</a:t>
                </a:r>
              </a:p>
            </p:txBody>
          </p:sp>
        </p:grpSp>
        <p:sp>
          <p:nvSpPr>
            <p:cNvPr id="34" name="TextBox 13">
              <a:extLst>
                <a:ext uri="{FF2B5EF4-FFF2-40B4-BE49-F238E27FC236}">
                  <a16:creationId xmlns:a16="http://schemas.microsoft.com/office/drawing/2014/main" id="{A418E047-B5FD-15C3-4BE0-AD491274A40F}"/>
                </a:ext>
              </a:extLst>
            </p:cNvPr>
            <p:cNvSpPr txBox="1"/>
            <p:nvPr/>
          </p:nvSpPr>
          <p:spPr>
            <a:xfrm>
              <a:off x="-54360" y="11043471"/>
              <a:ext cx="9997855" cy="15696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457200" indent="-457200">
                <a:buFont typeface="Calibri"/>
                <a:buChar char="-"/>
              </a:pPr>
              <a:r>
                <a:rPr lang="en-US" sz="3200"/>
                <a:t>Can we predict performance accuracy on an action prediction task based on lesion location within the brain?</a:t>
              </a:r>
              <a:endParaRPr lang="en-US"/>
            </a:p>
          </p:txBody>
        </p:sp>
        <p:sp>
          <p:nvSpPr>
            <p:cNvPr id="33" name="TextBox 12">
              <a:extLst>
                <a:ext uri="{FF2B5EF4-FFF2-40B4-BE49-F238E27FC236}">
                  <a16:creationId xmlns:a16="http://schemas.microsoft.com/office/drawing/2014/main" id="{40B53F68-E697-7DE3-04F7-1BD9D378B38C}"/>
                </a:ext>
              </a:extLst>
            </p:cNvPr>
            <p:cNvSpPr txBox="1"/>
            <p:nvPr/>
          </p:nvSpPr>
          <p:spPr>
            <a:xfrm>
              <a:off x="-47452" y="10427270"/>
              <a:ext cx="10002073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RESEARCH QUESTION AND HYPOTHESES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C6EA39F6-B5AF-60FE-5F47-2694C81DFF78}"/>
              </a:ext>
            </a:extLst>
          </p:cNvPr>
          <p:cNvSpPr txBox="1"/>
          <p:nvPr/>
        </p:nvSpPr>
        <p:spPr>
          <a:xfrm>
            <a:off x="234267" y="19244587"/>
            <a:ext cx="7276448" cy="61555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2: Resampling using Bootstrap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C13F1C-C440-CFC7-C4E2-2F9359ADB256}"/>
              </a:ext>
            </a:extLst>
          </p:cNvPr>
          <p:cNvSpPr txBox="1"/>
          <p:nvPr/>
        </p:nvSpPr>
        <p:spPr>
          <a:xfrm>
            <a:off x="225906" y="19896155"/>
            <a:ext cx="10132608" cy="206210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buFont typeface="Calibri"/>
              <a:buChar char="-"/>
            </a:pPr>
            <a:r>
              <a:rPr lang="en-US" sz="3200">
                <a:latin typeface="Aptos"/>
                <a:ea typeface="Aptos"/>
                <a:cs typeface="Aptos"/>
              </a:rPr>
              <a:t>Bootstrapping allows us to improve the stability of regression and classification models and reduces variance and the chance of overfitting. </a:t>
            </a:r>
            <a:endParaRPr lang="en-US">
              <a:latin typeface="Aptos"/>
              <a:ea typeface="Aptos"/>
              <a:cs typeface="Aptos"/>
            </a:endParaRPr>
          </a:p>
          <a:p>
            <a:pPr marL="457200" indent="-457200">
              <a:buFont typeface="Calibri"/>
              <a:buChar char="-"/>
            </a:pPr>
            <a:r>
              <a:rPr lang="en-US" sz="3200">
                <a:solidFill>
                  <a:srgbClr val="000000"/>
                </a:solidFill>
                <a:ea typeface="+mn-lt"/>
                <a:cs typeface="+mn-lt"/>
              </a:rPr>
              <a:t>B = 500, Bootstrap MSE = 0.336</a:t>
            </a:r>
          </a:p>
        </p:txBody>
      </p:sp>
      <p:sp>
        <p:nvSpPr>
          <p:cNvPr id="35" name="TextBox 12">
            <a:extLst>
              <a:ext uri="{FF2B5EF4-FFF2-40B4-BE49-F238E27FC236}">
                <a16:creationId xmlns:a16="http://schemas.microsoft.com/office/drawing/2014/main" id="{69AE6CB7-13A0-630E-8EAF-C2A38B57690C}"/>
              </a:ext>
            </a:extLst>
          </p:cNvPr>
          <p:cNvSpPr txBox="1"/>
          <p:nvPr/>
        </p:nvSpPr>
        <p:spPr>
          <a:xfrm>
            <a:off x="218424" y="13180823"/>
            <a:ext cx="10002073" cy="1138773"/>
          </a:xfrm>
          <a:prstGeom prst="rect">
            <a:avLst/>
          </a:prstGeom>
          <a:noFill/>
          <a:ln w="28575">
            <a:solidFill>
              <a:schemeClr val="tx2">
                <a:lumMod val="50000"/>
                <a:lumOff val="50000"/>
              </a:schemeClr>
            </a:solidFill>
          </a:ln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>
                <a:solidFill>
                  <a:schemeClr val="tx2">
                    <a:lumMod val="25000"/>
                    <a:lumOff val="75000"/>
                  </a:schemeClr>
                </a:solidFill>
              </a:rPr>
              <a:t>Step 1: Assessing Multicollinearity using linear regression</a:t>
            </a:r>
            <a:endParaRPr lang="en-US" sz="340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  <p:sp>
        <p:nvSpPr>
          <p:cNvPr id="36" name="TextBox 13">
            <a:extLst>
              <a:ext uri="{FF2B5EF4-FFF2-40B4-BE49-F238E27FC236}">
                <a16:creationId xmlns:a16="http://schemas.microsoft.com/office/drawing/2014/main" id="{FE97B893-E8F8-4E85-3CF3-D0292E132E14}"/>
              </a:ext>
            </a:extLst>
          </p:cNvPr>
          <p:cNvSpPr txBox="1"/>
          <p:nvPr/>
        </p:nvSpPr>
        <p:spPr>
          <a:xfrm>
            <a:off x="225316" y="18329248"/>
            <a:ext cx="10055607" cy="95410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/>
              <a:t>Removed: 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Age, </a:t>
            </a:r>
            <a:r>
              <a:rPr lang="en-US" sz="2800" b="1" err="1">
                <a:solidFill>
                  <a:srgbClr val="212529"/>
                </a:solidFill>
                <a:ea typeface="+mn-lt"/>
                <a:cs typeface="+mn-lt"/>
              </a:rPr>
              <a:t>AgeMonths</a:t>
            </a:r>
            <a:r>
              <a:rPr lang="en-US" sz="2800" b="1">
                <a:solidFill>
                  <a:srgbClr val="212529"/>
                </a:solidFill>
                <a:ea typeface="+mn-lt"/>
                <a:cs typeface="+mn-lt"/>
              </a:rPr>
              <a:t>, Age at diagnosis, Time since diagnosis, Tumor type, Affect Rec. Raw scores</a:t>
            </a:r>
            <a:endParaRPr lang="en-US" sz="3200">
              <a:solidFill>
                <a:srgbClr val="000000"/>
              </a:solidFill>
              <a:ea typeface="+mn-lt"/>
              <a:cs typeface="+mn-lt"/>
            </a:endParaRPr>
          </a:p>
        </p:txBody>
      </p:sp>
      <p:pic>
        <p:nvPicPr>
          <p:cNvPr id="37" name="Picture 3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8CA5E9D-2B46-CA4A-01A3-7E5E207D15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5607" y="14339395"/>
            <a:ext cx="10059236" cy="3936327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01710A31-BF58-F008-B14D-646EB031E8E6}"/>
              </a:ext>
            </a:extLst>
          </p:cNvPr>
          <p:cNvGrpSpPr/>
          <p:nvPr/>
        </p:nvGrpSpPr>
        <p:grpSpPr>
          <a:xfrm>
            <a:off x="10616664" y="3560493"/>
            <a:ext cx="11203807" cy="17990473"/>
            <a:chOff x="10616664" y="3560493"/>
            <a:chExt cx="11203807" cy="17990473"/>
          </a:xfrm>
        </p:grpSpPr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3271BC07-B195-37F8-B99F-8E5DB6CB79DE}"/>
                </a:ext>
              </a:extLst>
            </p:cNvPr>
            <p:cNvGrpSpPr/>
            <p:nvPr/>
          </p:nvGrpSpPr>
          <p:grpSpPr>
            <a:xfrm>
              <a:off x="10616664" y="14987525"/>
              <a:ext cx="11203807" cy="6563441"/>
              <a:chOff x="21570214" y="3514212"/>
              <a:chExt cx="11203807" cy="6563441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BF87FBCD-6F5A-6E2B-58F0-0BA642EC3245}"/>
                  </a:ext>
                </a:extLst>
              </p:cNvPr>
              <p:cNvSpPr txBox="1"/>
              <p:nvPr/>
            </p:nvSpPr>
            <p:spPr>
              <a:xfrm>
                <a:off x="21651589" y="4131640"/>
                <a:ext cx="10721021" cy="2100604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Helps reduce multicollinearity and the variance of estimates by constraining the coefficient estimates toward 0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Ridge MSE = 0.248</a:t>
                </a:r>
              </a:p>
            </p:txBody>
          </p:sp>
          <p:pic>
            <p:nvPicPr>
              <p:cNvPr id="32" name="Picture 31" descr="A graph of a curve&#10;&#10;AI-generated content may be incorrect.">
                <a:extLst>
                  <a:ext uri="{FF2B5EF4-FFF2-40B4-BE49-F238E27FC236}">
                    <a16:creationId xmlns:a16="http://schemas.microsoft.com/office/drawing/2014/main" id="{B22DE0EF-1F8A-E0FB-1ECC-C5296EF9B80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1570214" y="6227545"/>
                <a:ext cx="6063916" cy="3830855"/>
              </a:xfrm>
              <a:prstGeom prst="rect">
                <a:avLst/>
              </a:prstGeom>
            </p:spPr>
          </p:pic>
          <p:pic>
            <p:nvPicPr>
              <p:cNvPr id="46" name="Picture 45" descr="A graph with numbers and lines&#10;&#10;AI-generated content may be incorrect.">
                <a:extLst>
                  <a:ext uri="{FF2B5EF4-FFF2-40B4-BE49-F238E27FC236}">
                    <a16:creationId xmlns:a16="http://schemas.microsoft.com/office/drawing/2014/main" id="{E0F35EA9-EEA2-B933-D426-A88651A1CB4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7518627" y="6285298"/>
                <a:ext cx="5255394" cy="3792355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0A2173C6-319A-BAD4-AC61-F9A13D7A004B}"/>
                  </a:ext>
                </a:extLst>
              </p:cNvPr>
              <p:cNvSpPr txBox="1"/>
              <p:nvPr/>
            </p:nvSpPr>
            <p:spPr>
              <a:xfrm>
                <a:off x="21683197" y="3514212"/>
                <a:ext cx="2890233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6: Ridge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74C58B74-9B69-D10D-2282-2AFA92ACDDEC}"/>
                </a:ext>
              </a:extLst>
            </p:cNvPr>
            <p:cNvGrpSpPr/>
            <p:nvPr/>
          </p:nvGrpSpPr>
          <p:grpSpPr>
            <a:xfrm>
              <a:off x="10892149" y="3560493"/>
              <a:ext cx="10334406" cy="11503043"/>
              <a:chOff x="10892149" y="3560493"/>
              <a:chExt cx="10334406" cy="11503043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AC36538F-D107-18B1-0EED-049A38481238}"/>
                  </a:ext>
                </a:extLst>
              </p:cNvPr>
              <p:cNvSpPr txBox="1"/>
              <p:nvPr/>
            </p:nvSpPr>
            <p:spPr>
              <a:xfrm>
                <a:off x="10916849" y="4171021"/>
                <a:ext cx="10220508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latin typeface="Aptos"/>
                    <a:ea typeface="+mn-lt"/>
                    <a:cs typeface="+mn-lt"/>
                  </a:rPr>
                  <a:t>PCA seeks a small number of variables that are as interesting as possible, removing multicollinearity and providing low variance</a:t>
                </a:r>
                <a:endParaRPr lang="en-US">
                  <a:latin typeface="Aptos"/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PCA MSE = 0.431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58F0E685-C581-48E1-38C4-EA306651E856}"/>
                  </a:ext>
                </a:extLst>
              </p:cNvPr>
              <p:cNvSpPr txBox="1"/>
              <p:nvPr/>
            </p:nvSpPr>
            <p:spPr>
              <a:xfrm>
                <a:off x="10892149" y="6847568"/>
                <a:ext cx="10182007" cy="206210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of obtaining principal components, used to improve the prediction of the response.</a:t>
                </a:r>
                <a:endParaRPr lang="en-US"/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PLS MSE = 0.393</a:t>
                </a:r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B8E38D09-1D9E-E8E8-5A19-071E133CA40B}"/>
                  </a:ext>
                </a:extLst>
              </p:cNvPr>
              <p:cNvGrpSpPr/>
              <p:nvPr/>
            </p:nvGrpSpPr>
            <p:grpSpPr>
              <a:xfrm>
                <a:off x="10902902" y="8904360"/>
                <a:ext cx="10323653" cy="6159176"/>
                <a:chOff x="10979904" y="11560932"/>
                <a:chExt cx="10323653" cy="6159176"/>
              </a:xfrm>
            </p:grpSpPr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605BA9D5-BFD2-EAE1-7781-1C7D0BCDFE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11001676" y="13735251"/>
                  <a:ext cx="5332397" cy="3869359"/>
                </a:xfrm>
                <a:prstGeom prst="rect">
                  <a:avLst/>
                </a:prstGeom>
              </p:spPr>
            </p:pic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C06F1084-B857-3CE3-1B36-A2F9BC986FC2}"/>
                    </a:ext>
                  </a:extLst>
                </p:cNvPr>
                <p:cNvSpPr txBox="1"/>
                <p:nvPr/>
              </p:nvSpPr>
              <p:spPr>
                <a:xfrm>
                  <a:off x="10986797" y="12197610"/>
                  <a:ext cx="10316760" cy="1569660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Least absolute selection and shrinkage operator, uses the L1 norm to minimize SSE</a:t>
                  </a:r>
                  <a:endParaRPr lang="en-US">
                    <a:solidFill>
                      <a:srgbClr val="000000"/>
                    </a:solidFill>
                    <a:ea typeface="+mn-lt"/>
                    <a:cs typeface="+mn-lt"/>
                  </a:endParaRPr>
                </a:p>
                <a:p>
                  <a:pPr marL="457200" indent="-457200">
                    <a:buFont typeface="Calibri"/>
                    <a:buChar char="-"/>
                  </a:pPr>
                  <a:r>
                    <a:rPr lang="en-US" sz="3200">
                      <a:solidFill>
                        <a:srgbClr val="000000"/>
                      </a:solidFill>
                      <a:ea typeface="+mn-lt"/>
                      <a:cs typeface="+mn-lt"/>
                    </a:rPr>
                    <a:t>Lasso MSE = 0.300</a:t>
                  </a:r>
                </a:p>
              </p:txBody>
            </p:sp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id="{3341C8E9-6C12-EBB2-87ED-4643FB603204}"/>
                    </a:ext>
                  </a:extLst>
                </p:cNvPr>
                <p:cNvGrpSpPr/>
                <p:nvPr/>
              </p:nvGrpSpPr>
              <p:grpSpPr>
                <a:xfrm>
                  <a:off x="16218568" y="13773748"/>
                  <a:ext cx="5062889" cy="3946360"/>
                  <a:chOff x="9923646" y="4148488"/>
                  <a:chExt cx="8662737" cy="6140919"/>
                </a:xfrm>
              </p:grpSpPr>
              <p:sp>
                <p:nvSpPr>
                  <p:cNvPr id="17" name="TextBox 16">
                    <a:extLst>
                      <a:ext uri="{FF2B5EF4-FFF2-40B4-BE49-F238E27FC236}">
                        <a16:creationId xmlns:a16="http://schemas.microsoft.com/office/drawing/2014/main" id="{A41C3531-2979-6B7C-72F9-179BD785193B}"/>
                      </a:ext>
                    </a:extLst>
                  </p:cNvPr>
                  <p:cNvSpPr txBox="1"/>
                  <p:nvPr/>
                </p:nvSpPr>
                <p:spPr>
                  <a:xfrm>
                    <a:off x="10027982" y="4342601"/>
                    <a:ext cx="2342719" cy="369332"/>
                  </a:xfrm>
                  <a:prstGeom prst="rect">
                    <a:avLst/>
                  </a:prstGeom>
                  <a:noFill/>
                </p:spPr>
                <p:txBody>
  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  <a:prstTxWarp prst="textNoShape">
                      <a:avLst/>
                    </a:prstTxWarp>
                    <a:spAutoFit/>
                  </a:bodyPr>
                  <a:lstStyle/>
                  <a:p>
                    <a:pPr algn="l"/>
                    <a:r>
                      <a:rPr lang="en-US"/>
                      <a:t>LASSO</a:t>
                    </a:r>
                  </a:p>
                </p:txBody>
              </p:sp>
              <p:pic>
                <p:nvPicPr>
                  <p:cNvPr id="13" name="Picture 12" descr="A graph with numbers and a line&#10;&#10;AI-generated content may be incorrect.">
                    <a:extLst>
                      <a:ext uri="{FF2B5EF4-FFF2-40B4-BE49-F238E27FC236}">
                        <a16:creationId xmlns:a16="http://schemas.microsoft.com/office/drawing/2014/main" id="{253DE554-12AE-D7ED-852F-3D9E430EED5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/>
                  <a:stretch>
                    <a:fillRect/>
                  </a:stretch>
                </p:blipFill>
                <p:spPr>
                  <a:xfrm>
                    <a:off x="9923646" y="4148488"/>
                    <a:ext cx="8662737" cy="6140919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2FAF9356-F454-2A37-B212-25019913F89B}"/>
                    </a:ext>
                  </a:extLst>
                </p:cNvPr>
                <p:cNvSpPr txBox="1"/>
                <p:nvPr/>
              </p:nvSpPr>
              <p:spPr>
                <a:xfrm>
                  <a:off x="10979904" y="11560932"/>
                  <a:ext cx="3044237" cy="615553"/>
                </a:xfrm>
                <a:prstGeom prst="rect">
                  <a:avLst/>
                </a:prstGeom>
                <a:noFill/>
                <a:ln w="28575"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  <a:prstTxWarp prst="textNoShape">
                    <a:avLst/>
                  </a:prstTxWarp>
                  <a:spAutoFit/>
                </a:bodyPr>
                <a:lstStyle/>
                <a:p>
                  <a:r>
                    <a:rPr lang="en-US" sz="3400" b="1">
                      <a:solidFill>
                        <a:schemeClr val="tx2">
                          <a:lumMod val="25000"/>
                          <a:lumOff val="75000"/>
                        </a:schemeClr>
                      </a:solidFill>
                    </a:rPr>
                    <a:t>Step 5: Lasso</a:t>
                  </a: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D1DB2F5-75A9-4420-37D3-8FAF99CF6210}"/>
                  </a:ext>
                </a:extLst>
              </p:cNvPr>
              <p:cNvSpPr txBox="1"/>
              <p:nvPr/>
            </p:nvSpPr>
            <p:spPr>
              <a:xfrm>
                <a:off x="10911409" y="3560493"/>
                <a:ext cx="8623984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3: Principal Components Analysis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F078C455-11E2-8515-CAFD-9E24B37D5E43}"/>
                  </a:ext>
                </a:extLst>
              </p:cNvPr>
              <p:cNvSpPr txBox="1"/>
              <p:nvPr/>
            </p:nvSpPr>
            <p:spPr>
              <a:xfrm>
                <a:off x="10904506" y="6249391"/>
                <a:ext cx="5912567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4: Partial Least Squares 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ABD2122-6727-AA8C-104C-6D3595051821}"/>
              </a:ext>
            </a:extLst>
          </p:cNvPr>
          <p:cNvGrpSpPr/>
          <p:nvPr/>
        </p:nvGrpSpPr>
        <p:grpSpPr>
          <a:xfrm>
            <a:off x="21844094" y="3552713"/>
            <a:ext cx="10761478" cy="18340675"/>
            <a:chOff x="21497584" y="3552713"/>
            <a:chExt cx="10761478" cy="18340675"/>
          </a:xfrm>
        </p:grpSpPr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6CC29821-D2D2-78BA-627F-D99A54C6C00B}"/>
                </a:ext>
              </a:extLst>
            </p:cNvPr>
            <p:cNvGrpSpPr/>
            <p:nvPr/>
          </p:nvGrpSpPr>
          <p:grpSpPr>
            <a:xfrm>
              <a:off x="21683197" y="12061446"/>
              <a:ext cx="10397938" cy="2206339"/>
              <a:chOff x="10922153" y="11098919"/>
              <a:chExt cx="10397938" cy="2206339"/>
            </a:xfrm>
          </p:grpSpPr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2C83AB3-3152-D416-81DC-9B04DC9D12A1}"/>
                  </a:ext>
                </a:extLst>
              </p:cNvPr>
              <p:cNvSpPr txBox="1"/>
              <p:nvPr/>
            </p:nvSpPr>
            <p:spPr>
              <a:xfrm>
                <a:off x="10922153" y="11098919"/>
                <a:ext cx="10397938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9: SVM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213B26E-E80F-5AE1-065A-D80D1BE1DD9C}"/>
                  </a:ext>
                </a:extLst>
              </p:cNvPr>
              <p:cNvSpPr txBox="1"/>
              <p:nvPr/>
            </p:nvSpPr>
            <p:spPr>
              <a:xfrm>
                <a:off x="10948297" y="11735598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finds a hyperplane to maximize distance between each class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SVM MSE = 0.132</a:t>
                </a:r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8ABBDC2-D902-74A6-28B2-152C0DCEA843}"/>
                </a:ext>
              </a:extLst>
            </p:cNvPr>
            <p:cNvGrpSpPr/>
            <p:nvPr/>
          </p:nvGrpSpPr>
          <p:grpSpPr>
            <a:xfrm>
              <a:off x="21690090" y="9886136"/>
              <a:ext cx="10316760" cy="2187087"/>
              <a:chOff x="10909795" y="8885109"/>
              <a:chExt cx="10316760" cy="2187087"/>
            </a:xfrm>
          </p:grpSpPr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F06A1999-EECE-7EA8-4559-51FD3C20E484}"/>
                  </a:ext>
                </a:extLst>
              </p:cNvPr>
              <p:cNvSpPr txBox="1"/>
              <p:nvPr/>
            </p:nvSpPr>
            <p:spPr>
              <a:xfrm>
                <a:off x="10941404" y="8885109"/>
                <a:ext cx="27554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8: KNN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0474880F-E59A-79FD-F863-34B6AA1C0FB4}"/>
                  </a:ext>
                </a:extLst>
              </p:cNvPr>
              <p:cNvSpPr txBox="1"/>
              <p:nvPr/>
            </p:nvSpPr>
            <p:spPr>
              <a:xfrm>
                <a:off x="10909795" y="9502536"/>
                <a:ext cx="10316760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predicts based on proximity to group </a:t>
                </a:r>
                <a:endParaRPr lang="en-US">
                  <a:solidFill>
                    <a:srgbClr val="000000"/>
                  </a:solidFill>
                  <a:ea typeface="+mn-lt"/>
                  <a:cs typeface="+mn-lt"/>
                </a:endParaRP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KNN MSE = 0.221</a:t>
                </a:r>
              </a:p>
            </p:txBody>
          </p:sp>
        </p:grp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E79B96A-A0F4-D8EC-E375-17CAFACE8319}"/>
                </a:ext>
              </a:extLst>
            </p:cNvPr>
            <p:cNvSpPr txBox="1"/>
            <p:nvPr/>
          </p:nvSpPr>
          <p:spPr>
            <a:xfrm>
              <a:off x="21697012" y="14256548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CONCLUSIONS</a:t>
              </a:r>
              <a:endParaRPr lang="en-US" sz="3400">
                <a:solidFill>
                  <a:schemeClr val="tx2">
                    <a:lumMod val="25000"/>
                    <a:lumOff val="75000"/>
                  </a:schemeClr>
                </a:solidFill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E699FF1B-1FE2-E184-5141-FCA0A93689B2}"/>
                </a:ext>
              </a:extLst>
            </p:cNvPr>
            <p:cNvSpPr txBox="1"/>
            <p:nvPr/>
          </p:nvSpPr>
          <p:spPr>
            <a:xfrm>
              <a:off x="21698418" y="14910759"/>
              <a:ext cx="10352652" cy="45243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pPr marL="457200" indent="-457200">
                <a:buFont typeface="Calibri"/>
                <a:buChar char="-"/>
              </a:pPr>
              <a:r>
                <a:rPr lang="en-US" sz="3200"/>
                <a:t>Comparing the model types shows that SVM methods are the best for our data set, having the smallest error.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Overall, the models show that ATP 10% and 40% are the best predictors of performance accuracy, lesion location was not significant in our models.</a:t>
              </a:r>
            </a:p>
            <a:p>
              <a:pPr marL="457200" indent="-457200">
                <a:buFont typeface="Calibri"/>
                <a:buChar char="-"/>
              </a:pPr>
              <a:r>
                <a:rPr lang="en-US" sz="3200"/>
                <a:t>Recommendations: 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Increase sample size</a:t>
              </a:r>
            </a:p>
            <a:p>
              <a:pPr marL="914400" lvl="1" indent="-457200">
                <a:buFont typeface="Courier New"/>
                <a:buChar char="o"/>
              </a:pPr>
              <a:r>
                <a:rPr lang="en-US" sz="3200"/>
                <a:t>Include age of lesion to assess developmental outcomes</a:t>
              </a:r>
            </a:p>
          </p:txBody>
        </p: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6317929D-9D5A-9399-4C34-C806FB8F40E9}"/>
                </a:ext>
              </a:extLst>
            </p:cNvPr>
            <p:cNvGrpSpPr/>
            <p:nvPr/>
          </p:nvGrpSpPr>
          <p:grpSpPr>
            <a:xfrm>
              <a:off x="21497584" y="3552713"/>
              <a:ext cx="10761478" cy="6274681"/>
              <a:chOff x="21555336" y="10078641"/>
              <a:chExt cx="10761478" cy="6274681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A95A97B-EF98-F286-2CF2-C26E1103BE99}"/>
                  </a:ext>
                </a:extLst>
              </p:cNvPr>
              <p:cNvSpPr txBox="1"/>
              <p:nvPr/>
            </p:nvSpPr>
            <p:spPr>
              <a:xfrm>
                <a:off x="21586944" y="10078641"/>
                <a:ext cx="4622779" cy="615553"/>
              </a:xfrm>
              <a:prstGeom prst="rect">
                <a:avLst/>
              </a:prstGeom>
              <a:noFill/>
              <a:ln w="28575"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r>
                  <a:rPr lang="en-US" sz="3400" b="1">
                    <a:solidFill>
                      <a:schemeClr val="tx2">
                        <a:lumMod val="25000"/>
                        <a:lumOff val="75000"/>
                      </a:schemeClr>
                    </a:solidFill>
                  </a:rPr>
                  <a:t>Step 7: Decision Trees</a:t>
                </a:r>
                <a:endParaRPr lang="en-US" sz="3400">
                  <a:solidFill>
                    <a:schemeClr val="tx2">
                      <a:lumMod val="25000"/>
                      <a:lumOff val="75000"/>
                    </a:schemeClr>
                  </a:solidFill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49CB8D91-50F6-18BA-ED7D-D6DEF81C1B45}"/>
                  </a:ext>
                </a:extLst>
              </p:cNvPr>
              <p:cNvSpPr txBox="1"/>
              <p:nvPr/>
            </p:nvSpPr>
            <p:spPr>
              <a:xfrm>
                <a:off x="21555336" y="10696069"/>
                <a:ext cx="10721021" cy="1569660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Supervised method that allows for visualization of decision rules</a:t>
                </a:r>
              </a:p>
              <a:p>
                <a:pPr marL="457200" indent="-457200">
                  <a:buFont typeface="Calibri"/>
                  <a:buChar char="-"/>
                </a:pPr>
                <a:r>
                  <a:rPr lang="en-US" sz="3200">
                    <a:solidFill>
                      <a:srgbClr val="000000"/>
                    </a:solidFill>
                    <a:ea typeface="+mn-lt"/>
                    <a:cs typeface="+mn-lt"/>
                  </a:rPr>
                  <a:t>Tree MSE = 0.998 (very high)</a:t>
                </a:r>
              </a:p>
            </p:txBody>
          </p:sp>
          <p:pic>
            <p:nvPicPr>
              <p:cNvPr id="11" name="Picture 10" descr="A diagram of a number of numbers&#10;&#10;AI-generated content may be incorrect.">
                <a:extLst>
                  <a:ext uri="{FF2B5EF4-FFF2-40B4-BE49-F238E27FC236}">
                    <a16:creationId xmlns:a16="http://schemas.microsoft.com/office/drawing/2014/main" id="{87A53EE4-0F0F-C160-F2AA-5B186FD79A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671274" y="12214457"/>
                <a:ext cx="10645540" cy="4138865"/>
              </a:xfrm>
              <a:prstGeom prst="rect">
                <a:avLst/>
              </a:prstGeom>
              <a:ln>
                <a:solidFill>
                  <a:srgbClr val="0070C0"/>
                </a:solidFill>
              </a:ln>
            </p:spPr>
          </p:pic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7834C234-2339-BF12-52CD-0A09A74823AF}"/>
                </a:ext>
              </a:extLst>
            </p:cNvPr>
            <p:cNvSpPr txBox="1"/>
            <p:nvPr/>
          </p:nvSpPr>
          <p:spPr>
            <a:xfrm>
              <a:off x="21698417" y="19954396"/>
              <a:ext cx="10352652" cy="1938992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Butti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N.,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Corti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Finisguerra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Bardoni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A.,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Borgatti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R.,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Poggi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G., &amp; </a:t>
              </a:r>
              <a:r>
                <a:rPr lang="da-DK" sz="1200" err="1">
                  <a:solidFill>
                    <a:srgbClr val="212121"/>
                  </a:solidFill>
                  <a:latin typeface="Arial Nova"/>
                </a:rPr>
                <a:t>Urgesi</a:t>
              </a:r>
              <a:r>
                <a:rPr lang="da-DK" sz="1200">
                  <a:solidFill>
                    <a:srgbClr val="212121"/>
                  </a:solidFill>
                  <a:latin typeface="Arial Nova"/>
                </a:rPr>
                <a:t>, C. (2020). 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Cerebellar damage affects contextual priors for action prediction in patients with childhood brain tumor.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Cerebellum (London, England)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19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(6), 799–811. </a:t>
              </a:r>
              <a:r>
                <a:rPr lang="en-US" sz="1200" u="sng">
                  <a:latin typeface="Arial Nova"/>
                  <a:hlinkClick r:id="rId12"/>
                </a:rPr>
                <a:t>https://doi.org/10.1007/s12311-020-01168-w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 </a:t>
              </a: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Glaser, J. I., Benjamin, A.S.,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Farhoodi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R., </a:t>
              </a:r>
              <a:r>
                <a:rPr lang="en-US" sz="1200" err="1">
                  <a:solidFill>
                    <a:srgbClr val="000000"/>
                  </a:solidFill>
                  <a:latin typeface="Arial Nova"/>
                </a:rPr>
                <a:t>Kording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, K.P. (2019). The roles of supervised machine learning in systems neuroscience.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Progress in Neurobiology, 175, 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126-137. </a:t>
              </a:r>
              <a:r>
                <a:rPr lang="en-US" sz="1200" u="sng">
                  <a:solidFill>
                    <a:srgbClr val="212121"/>
                  </a:solidFill>
                  <a:latin typeface="Arial Nova"/>
                  <a:hlinkClick r:id="rId13"/>
                </a:rPr>
                <a:t>https://doi.org/10.1016/j.pneurobio.2019.01.008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MacMore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P., Makris, N., Sherman, J. C.,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(2016). Location of lesion determines motor vs. cognitive consequences in patients with cerebellar stroke. </a:t>
              </a:r>
              <a:r>
                <a:rPr lang="en-US" sz="1200" i="1" err="1">
                  <a:solidFill>
                    <a:srgbClr val="212121"/>
                  </a:solidFill>
                  <a:latin typeface="Arial Nova"/>
                </a:rPr>
                <a:t>NeuroImage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. Clinical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12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765–775.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4"/>
                </a:rPr>
                <a:t>https://doi.org/10.1016/j.nicl.2016.10.013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Stoodley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C. J., &amp; </a:t>
              </a:r>
              <a:r>
                <a:rPr lang="en-US" sz="1200" err="1">
                  <a:solidFill>
                    <a:srgbClr val="212121"/>
                  </a:solidFill>
                  <a:latin typeface="Arial Nova"/>
                </a:rPr>
                <a:t>Schmahmann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J. D. (2010). Evidence for topographic organization in the cerebellum of motor control versus cognitive and affective processing.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Cortex; a journal devoted to the study of the nervous system and behavior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, </a:t>
              </a:r>
              <a:r>
                <a:rPr lang="en-US" sz="1200" i="1">
                  <a:solidFill>
                    <a:srgbClr val="212121"/>
                  </a:solidFill>
                  <a:latin typeface="Arial Nova"/>
                </a:rPr>
                <a:t>46</a:t>
              </a:r>
              <a:r>
                <a:rPr lang="en-US" sz="1200">
                  <a:solidFill>
                    <a:srgbClr val="212121"/>
                  </a:solidFill>
                  <a:latin typeface="Arial Nova"/>
                </a:rPr>
                <a:t>(7), 831–844.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5"/>
                </a:rPr>
                <a:t>https://doi.org/10.1016/j.cortex.2009.11.008</a:t>
              </a:r>
              <a:endParaRPr lang="en-US" sz="1200">
                <a:solidFill>
                  <a:srgbClr val="000000"/>
                </a:solidFill>
                <a:latin typeface="Arial Nova"/>
              </a:endParaRPr>
            </a:p>
            <a:p>
              <a:r>
                <a:rPr lang="en-US" sz="1200">
                  <a:solidFill>
                    <a:srgbClr val="000000"/>
                  </a:solidFill>
                  <a:latin typeface="Arial Nova"/>
                </a:rPr>
                <a:t>e, Q., Wang, S., Zhu, J., Zhang, X. (2016). Modeling and predicting AD progression by regression analysis of sequential clinical data. </a:t>
              </a:r>
              <a:r>
                <a:rPr lang="en-US" sz="1200" i="1">
                  <a:solidFill>
                    <a:srgbClr val="000000"/>
                  </a:solidFill>
                  <a:latin typeface="Arial Nova"/>
                </a:rPr>
                <a:t>Neurocomputing, 195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 50-55. </a:t>
              </a:r>
              <a:r>
                <a:rPr lang="en-US" sz="1200" u="sng">
                  <a:solidFill>
                    <a:srgbClr val="000000"/>
                  </a:solidFill>
                  <a:latin typeface="Arial Nova"/>
                  <a:hlinkClick r:id="rId16"/>
                </a:rPr>
                <a:t>https://doi.org/10.1016/j.neucom.2015.07.145</a:t>
              </a:r>
              <a:r>
                <a:rPr lang="en-US" sz="1200">
                  <a:solidFill>
                    <a:srgbClr val="000000"/>
                  </a:solidFill>
                  <a:latin typeface="Arial Nova"/>
                </a:rPr>
                <a:t>. 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7650BDBC-AD83-E0D6-02C1-E054604E1989}"/>
                </a:ext>
              </a:extLst>
            </p:cNvPr>
            <p:cNvSpPr txBox="1"/>
            <p:nvPr/>
          </p:nvSpPr>
          <p:spPr>
            <a:xfrm>
              <a:off x="21697011" y="19338686"/>
              <a:ext cx="6330671" cy="615553"/>
            </a:xfrm>
            <a:prstGeom prst="rect">
              <a:avLst/>
            </a:prstGeom>
            <a:noFill/>
            <a:ln w="28575">
              <a:solidFill>
                <a:schemeClr val="tx2">
                  <a:lumMod val="50000"/>
                  <a:lumOff val="50000"/>
                </a:schemeClr>
              </a:solidFill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spAutoFit/>
            </a:bodyPr>
            <a:lstStyle/>
            <a:p>
              <a:r>
                <a:rPr lang="en-US" sz="3400" b="1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REFERENCES</a:t>
              </a:r>
            </a:p>
          </p:txBody>
        </p:sp>
      </p:grpSp>
      <p:pic>
        <p:nvPicPr>
          <p:cNvPr id="41" name="video1385841255">
            <a:hlinkClick r:id="" action="ppaction://media"/>
            <a:extLst>
              <a:ext uri="{FF2B5EF4-FFF2-40B4-BE49-F238E27FC236}">
                <a16:creationId xmlns:a16="http://schemas.microsoft.com/office/drawing/2014/main" id="{CF441733-0D51-75F5-7823-AF56CB9C15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765590" y="1024686"/>
            <a:ext cx="3091637" cy="1739046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DD60BC98-3AB9-911B-2553-9D94A6B0FFFB}"/>
              </a:ext>
            </a:extLst>
          </p:cNvPr>
          <p:cNvSpPr txBox="1"/>
          <p:nvPr/>
        </p:nvSpPr>
        <p:spPr>
          <a:xfrm>
            <a:off x="26080360" y="1515274"/>
            <a:ext cx="27098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</a:rPr>
              <a:t>OGECHI</a:t>
            </a:r>
          </a:p>
        </p:txBody>
      </p:sp>
    </p:spTree>
    <p:extLst>
      <p:ext uri="{BB962C8B-B14F-4D97-AF65-F5344CB8AC3E}">
        <p14:creationId xmlns:p14="http://schemas.microsoft.com/office/powerpoint/2010/main" val="1212872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02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ptos" panose="020B00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2082</Words>
  <Application>Microsoft Office PowerPoint</Application>
  <PresentationFormat>Custom</PresentationFormat>
  <Paragraphs>150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Aptos</vt:lpstr>
      <vt:lpstr>Aptos Display</vt:lpstr>
      <vt:lpstr>Arial</vt:lpstr>
      <vt:lpstr>Arial Nova</vt:lpstr>
      <vt:lpstr>Calibri</vt:lpstr>
      <vt:lpstr>Courier New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Ogechi Onyewu</dc:creator>
  <cp:lastModifiedBy>Ogechi Onyewu</cp:lastModifiedBy>
  <cp:revision>17</cp:revision>
  <dcterms:created xsi:type="dcterms:W3CDTF">2025-11-11T16:26:58Z</dcterms:created>
  <dcterms:modified xsi:type="dcterms:W3CDTF">2025-12-03T22:15:07Z</dcterms:modified>
</cp:coreProperties>
</file>